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3" r:id="rId25"/>
    <p:sldId id="284" r:id="rId26"/>
    <p:sldId id="285" r:id="rId27"/>
    <p:sldId id="286" r:id="rId28"/>
    <p:sldId id="287" r:id="rId29"/>
    <p:sldId id="277" r:id="rId30"/>
    <p:sldId id="278" r:id="rId31"/>
    <p:sldId id="288" r:id="rId32"/>
    <p:sldId id="289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22"/>
    <a:srgbClr val="DA181D"/>
    <a:srgbClr val="45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4226" autoAdjust="0"/>
  </p:normalViewPr>
  <p:slideViewPr>
    <p:cSldViewPr snapToGrid="0" showGuides="1">
      <p:cViewPr varScale="1">
        <p:scale>
          <a:sx n="145" d="100"/>
          <a:sy n="145" d="100"/>
        </p:scale>
        <p:origin x="61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25931"/>
            <a:ext cx="6015042" cy="771524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0864" y="540631"/>
            <a:ext cx="667445" cy="70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83081"/>
            <a:ext cx="6015042" cy="41148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2535316"/>
            <a:ext cx="6015042" cy="8686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1926" y="535577"/>
            <a:ext cx="724988" cy="71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6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993600"/>
            <a:ext cx="7886700" cy="36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4767264"/>
            <a:ext cx="415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5" r:id="rId4"/>
    <p:sldLayoutId id="2147483652" r:id="rId5"/>
    <p:sldLayoutId id="2147483656" r:id="rId6"/>
    <p:sldLayoutId id="2147483657" r:id="rId7"/>
    <p:sldLayoutId id="2147483654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8" y="1414272"/>
            <a:ext cx="7279962" cy="2109215"/>
          </a:xfrm>
        </p:spPr>
        <p:txBody>
          <a:bodyPr/>
          <a:lstStyle/>
          <a:p>
            <a:r>
              <a:rPr lang="ru-RU" dirty="0"/>
              <a:t>Кадровый учет и расчет заработной платы в Госсектор: Бухгалтерия государственного учреждения для Казахстана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05798" y="4379119"/>
            <a:ext cx="2395220" cy="583025"/>
          </a:xfrm>
        </p:spPr>
        <p:txBody>
          <a:bodyPr/>
          <a:lstStyle/>
          <a:p>
            <a:r>
              <a:rPr lang="ru-RU" dirty="0" smtClean="0"/>
              <a:t>Методист 1С-Рейтинг, ЦРОР</a:t>
            </a:r>
            <a:br>
              <a:rPr lang="ru-RU" dirty="0" smtClean="0"/>
            </a:br>
            <a:r>
              <a:rPr lang="ru-RU" dirty="0" smtClean="0"/>
              <a:t>Кенишева Т.Б.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Командировки организации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9" y="1287170"/>
            <a:ext cx="8386616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Отчетность по кадрам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23" y="751523"/>
            <a:ext cx="4932000" cy="37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Отчетность по кадрам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" y="890350"/>
            <a:ext cx="7884000" cy="3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Отчетность по кадрам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7" y="751523"/>
            <a:ext cx="5154439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794D2D"/>
                </a:solidFill>
              </a:rPr>
              <a:t>Учет отработанного времени </a:t>
            </a:r>
            <a:r>
              <a:rPr lang="ru-RU" sz="1600" b="1" dirty="0" smtClean="0">
                <a:solidFill>
                  <a:srgbClr val="794D2D"/>
                </a:solidFill>
              </a:rPr>
              <a:t>сотрудников</a:t>
            </a:r>
          </a:p>
          <a:p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157255"/>
            <a:ext cx="5215022" cy="385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08" y="2056595"/>
            <a:ext cx="5184000" cy="2477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45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Учет отклонений от графика рабочего времени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20753"/>
            <a:ext cx="4788000" cy="2170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76" y="3291482"/>
            <a:ext cx="5976000" cy="1455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8060" y="1336640"/>
            <a:ext cx="3517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оплачиваемых невыходов – документ «Оплата по среднему заработку»</a:t>
            </a:r>
            <a:endParaRPr lang="ru-RU" sz="16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" y="3527017"/>
            <a:ext cx="280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defRPr/>
            </a:pPr>
            <a:r>
              <a:rPr lang="ru-RU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Регистрация неоплачиваемых невыходов – документ «Невыходы в организациях»</a:t>
            </a:r>
          </a:p>
          <a:p>
            <a:pPr marL="0" lvl="2" algn="just">
              <a:defRPr/>
            </a:pPr>
            <a:endParaRPr lang="ru-RU" sz="1600" b="1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Регистрация рабочего времени в пределах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нормы</a:t>
            </a:r>
          </a:p>
          <a:p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0" y="1183371"/>
            <a:ext cx="8352000" cy="31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Регистрация рабочего времени отработанного сверх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нормы</a:t>
            </a:r>
          </a:p>
          <a:p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0" y="1367259"/>
            <a:ext cx="3132000" cy="858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0" y="3048697"/>
            <a:ext cx="6402484" cy="190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64" y="1063040"/>
            <a:ext cx="3852000" cy="207568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366420" y="1803036"/>
            <a:ext cx="1778604" cy="5330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Оплата рабочего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времени отработанного сверх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нормы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20" y="1386085"/>
            <a:ext cx="6876000" cy="3121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4" y="4026618"/>
            <a:ext cx="4032000" cy="7096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840480" y="3547872"/>
            <a:ext cx="1207008" cy="46329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Алгоритм определения специфик налогов\ сборов\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удержаний</a:t>
            </a: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pSp>
        <p:nvGrpSpPr>
          <p:cNvPr id="6" name="Группа 48"/>
          <p:cNvGrpSpPr>
            <a:grpSpLocks/>
          </p:cNvGrpSpPr>
          <p:nvPr/>
        </p:nvGrpSpPr>
        <p:grpSpPr bwMode="auto">
          <a:xfrm>
            <a:off x="644649" y="1121664"/>
            <a:ext cx="7344000" cy="3800967"/>
            <a:chOff x="428567" y="1214422"/>
            <a:chExt cx="8429713" cy="5337958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428596" y="1214422"/>
              <a:ext cx="8429684" cy="71438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Расчет суммы налога/сбора/отчисления, относимой на определенную специфику (пропорционально начислениям/доходам по спецификам)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>
              <a:off x="500034" y="2214554"/>
              <a:ext cx="8286808" cy="42862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Поиск соответствующей специфики в списке соответствий специфик начислений и удержани</a:t>
              </a:r>
              <a:r>
                <a:rPr lang="ru-RU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й</a:t>
              </a:r>
              <a:endParaRPr lang="ru-RU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428567" y="2928930"/>
              <a:ext cx="3071834" cy="3571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Соответствие не найдено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5143508" y="2928930"/>
              <a:ext cx="3571900" cy="3571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Соответствие найдено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>
              <a:off x="714321" y="3571877"/>
              <a:ext cx="7286676" cy="42862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Определение единой специфики для налога/сбора/отчисления</a:t>
              </a:r>
              <a:endParaRPr lang="ru-RU" sz="2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428567" y="4286262"/>
              <a:ext cx="2928958" cy="3571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Специфика не задана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5357824" y="4286262"/>
              <a:ext cx="2500330" cy="35719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cs typeface="Arial" pitchFamily="34" charset="0"/>
                </a:rPr>
                <a:t>Специфика задана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428567" y="5000647"/>
              <a:ext cx="5270451" cy="77853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Исходная специфика (по которой поступили доходы/начисления)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4143372" y="5857892"/>
              <a:ext cx="4714908" cy="69448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Отражение налога/сбора/ удержания по полученной специфике</a:t>
              </a:r>
            </a:p>
          </p:txBody>
        </p:sp>
        <p:sp>
          <p:nvSpPr>
            <p:cNvPr id="16" name="Штриховая стрелка вправо 15"/>
            <p:cNvSpPr/>
            <p:nvPr/>
          </p:nvSpPr>
          <p:spPr bwMode="auto">
            <a:xfrm rot="5400000" flipV="1">
              <a:off x="4357687" y="2000239"/>
              <a:ext cx="285752" cy="142876"/>
            </a:xfrm>
            <a:prstGeom prst="stripedRightArrow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" name="Штриховая стрелка вправо 16"/>
          <p:cNvSpPr/>
          <p:nvPr/>
        </p:nvSpPr>
        <p:spPr bwMode="auto">
          <a:xfrm rot="5400000" flipV="1">
            <a:off x="2133636" y="2161384"/>
            <a:ext cx="203474" cy="124474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 bwMode="auto">
          <a:xfrm rot="5400000" flipV="1">
            <a:off x="6180854" y="2178526"/>
            <a:ext cx="203474" cy="124474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 bwMode="auto">
          <a:xfrm rot="5400000" flipV="1">
            <a:off x="2503380" y="2610913"/>
            <a:ext cx="203474" cy="124474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 bwMode="auto">
          <a:xfrm rot="5400000" flipV="1">
            <a:off x="6679355" y="3452147"/>
            <a:ext cx="1831265" cy="120664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 bwMode="auto">
          <a:xfrm rot="5400000" flipV="1">
            <a:off x="6118617" y="3136464"/>
            <a:ext cx="203474" cy="124474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 bwMode="auto">
          <a:xfrm rot="5400000" flipV="1">
            <a:off x="2177754" y="3136464"/>
            <a:ext cx="203474" cy="124474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 bwMode="auto">
          <a:xfrm rot="5400000" flipV="1">
            <a:off x="2686145" y="3628288"/>
            <a:ext cx="203474" cy="124474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 bwMode="auto">
          <a:xfrm rot="5400000" flipV="1">
            <a:off x="5907173" y="3957090"/>
            <a:ext cx="839237" cy="102808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31096" y="96452"/>
            <a:ext cx="7360920" cy="434340"/>
          </a:xfrm>
        </p:spPr>
        <p:txBody>
          <a:bodyPr/>
          <a:lstStyle/>
          <a:p>
            <a:pPr algn="ctr"/>
            <a:r>
              <a:rPr lang="ru-RU" altLang="ru-RU" dirty="0">
                <a:latin typeface="Arial" charset="0"/>
                <a:cs typeface="Arial" charset="0"/>
              </a:rPr>
              <a:t>Возможности подсистемы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92944" y="530792"/>
            <a:ext cx="4187224" cy="398906"/>
          </a:xfrm>
          <a:prstGeom prst="roundRect">
            <a:avLst>
              <a:gd name="adj" fmla="val 10000"/>
            </a:avLst>
          </a:prstGeom>
          <a:solidFill>
            <a:srgbClr val="D2AA71"/>
          </a:solidFill>
          <a:scene3d>
            <a:camera prst="orthographicFront"/>
            <a:lightRig rig="flat" dir="t"/>
          </a:scene3d>
          <a:sp3d prstMaterial="plastic">
            <a:bevelT w="120900" h="88900" prst="ribl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Кадровый учет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842944" y="530792"/>
            <a:ext cx="4187224" cy="642932"/>
          </a:xfrm>
          <a:prstGeom prst="roundRect">
            <a:avLst>
              <a:gd name="adj" fmla="val 10000"/>
            </a:avLst>
          </a:prstGeom>
          <a:solidFill>
            <a:srgbClr val="D2AA71"/>
          </a:solidFill>
          <a:scene3d>
            <a:camera prst="orthographicFront"/>
            <a:lightRig rig="flat" dir="t"/>
          </a:scene3d>
          <a:sp3d prstMaterial="plastic">
            <a:bevelT w="120900" h="88900" prst="ribl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Расчет заработной платы, налогов, взносов, отчислений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392944" y="1050937"/>
            <a:ext cx="4070911" cy="142874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Автоматический расчет должностных окладов сотрудников согласно </a:t>
            </a:r>
            <a:r>
              <a:rPr lang="ru-RU" sz="1300" dirty="0" smtClean="0">
                <a:solidFill>
                  <a:srgbClr val="003300"/>
                </a:solidFill>
              </a:rPr>
              <a:t>категорий реестра должностей  </a:t>
            </a:r>
            <a:r>
              <a:rPr lang="ru-RU" sz="1300" dirty="0">
                <a:solidFill>
                  <a:srgbClr val="003300"/>
                </a:solidFill>
              </a:rPr>
              <a:t>с учетом выслуги лет и повышающего  </a:t>
            </a:r>
            <a:r>
              <a:rPr lang="ru-RU" sz="1300" dirty="0" smtClean="0">
                <a:solidFill>
                  <a:srgbClr val="003300"/>
                </a:solidFill>
              </a:rPr>
              <a:t>коэффициента, </a:t>
            </a:r>
            <a:r>
              <a:rPr lang="ru-RU" sz="1300" dirty="0">
                <a:solidFill>
                  <a:srgbClr val="003300"/>
                </a:solidFill>
              </a:rPr>
              <a:t>исчисление должностных окладов рабочих в соответствии с квалификационными </a:t>
            </a:r>
            <a:r>
              <a:rPr lang="ru-RU" sz="1300" dirty="0" smtClean="0">
                <a:solidFill>
                  <a:srgbClr val="003300"/>
                </a:solidFill>
              </a:rPr>
              <a:t>разрядами   </a:t>
            </a:r>
            <a:endParaRPr lang="ru-RU" sz="1300" dirty="0">
              <a:solidFill>
                <a:srgbClr val="0033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509255" y="2596883"/>
            <a:ext cx="3954601" cy="5715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Определение изменений в стаже и пересчет должностных окладов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509255" y="3285580"/>
            <a:ext cx="3954601" cy="71438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Настройка правил распределения заработной платы по бюджетной квалификации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509254" y="4117159"/>
            <a:ext cx="3954601" cy="7858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Формирование специализированной и регламентированной отчетности (статистической и прочей)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 flipH="1">
            <a:off x="4842944" y="1259858"/>
            <a:ext cx="4095131" cy="10801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Начисление зарплаты сотрудникам предприятия по различным формам оплаты труда с распределением по статьям бюджетной </a:t>
            </a:r>
            <a:r>
              <a:rPr lang="ru-RU" sz="1300" dirty="0" smtClean="0">
                <a:solidFill>
                  <a:srgbClr val="003300"/>
                </a:solidFill>
              </a:rPr>
              <a:t>квалификации</a:t>
            </a:r>
            <a:endParaRPr lang="ru-RU" sz="1300" dirty="0">
              <a:solidFill>
                <a:srgbClr val="0033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 flipH="1">
            <a:off x="4888991" y="2377331"/>
            <a:ext cx="4095130" cy="93325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Расчет доплат от БДО, по среднему заработку, учет </a:t>
            </a:r>
            <a:r>
              <a:rPr lang="ru-RU" sz="1300" dirty="0" smtClean="0">
                <a:solidFill>
                  <a:srgbClr val="003300"/>
                </a:solidFill>
              </a:rPr>
              <a:t>нагрузки преподавателей, учет особенностей оплаты труда военнослужащих</a:t>
            </a:r>
            <a:endParaRPr lang="ru-RU" sz="1300" dirty="0">
              <a:solidFill>
                <a:srgbClr val="0033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 flipH="1">
            <a:off x="4940481" y="3381876"/>
            <a:ext cx="3997593" cy="7352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Гибкая настройка правил распределения налогов, сборов и отчислений по статьям бюджетной квалификации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 flipH="1">
            <a:off x="4842943" y="4157856"/>
            <a:ext cx="4187225" cy="74513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3300"/>
                </a:solidFill>
              </a:rPr>
              <a:t>Отражение начисленной заработной платы в </a:t>
            </a:r>
            <a:r>
              <a:rPr lang="ru-RU" sz="1300" dirty="0" err="1">
                <a:solidFill>
                  <a:srgbClr val="003300"/>
                </a:solidFill>
              </a:rPr>
              <a:t>бух.учете</a:t>
            </a:r>
            <a:r>
              <a:rPr lang="ru-RU" sz="1300" dirty="0">
                <a:solidFill>
                  <a:srgbClr val="003300"/>
                </a:solidFill>
              </a:rPr>
              <a:t> с возможностью указать способ отражения отдельно для каждого работника по каждому виду начисления</a:t>
            </a:r>
          </a:p>
        </p:txBody>
      </p:sp>
    </p:spTree>
    <p:extLst>
      <p:ext uri="{BB962C8B-B14F-4D97-AF65-F5344CB8AC3E}">
        <p14:creationId xmlns:p14="http://schemas.microsoft.com/office/powerpoint/2010/main" val="2203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6" name="Rectangle 6"/>
          <p:cNvSpPr txBox="1"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Список соответствий специфик начислений спецификам удержаний и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налогов</a:t>
            </a: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0" y="1502832"/>
            <a:ext cx="8280000" cy="32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36910" y="185736"/>
            <a:ext cx="7360920" cy="434340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10190" y="597248"/>
            <a:ext cx="8214360" cy="454625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Общая схема расчета заработной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платы</a:t>
            </a:r>
          </a:p>
          <a:p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46" y="2287010"/>
            <a:ext cx="2078916" cy="1615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10" y="3718166"/>
            <a:ext cx="2078916" cy="1609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50" y="1179984"/>
            <a:ext cx="1969179" cy="1109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80" y="1204370"/>
            <a:ext cx="2164268" cy="1109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15" y="1179984"/>
            <a:ext cx="2109399" cy="1133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114" y="1162839"/>
            <a:ext cx="2085013" cy="1109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0668" y="2306697"/>
            <a:ext cx="2078916" cy="16155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3418" y="3711634"/>
            <a:ext cx="2078916" cy="1572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7802" y="2332354"/>
            <a:ext cx="2078916" cy="16130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1443" y="3711634"/>
            <a:ext cx="2078916" cy="1572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0947" y="2331083"/>
            <a:ext cx="2078916" cy="16155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040" y="2175764"/>
            <a:ext cx="103641" cy="25605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668" y="4587047"/>
            <a:ext cx="469433" cy="304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188" y="2927643"/>
            <a:ext cx="359474" cy="3048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7467" y="2134769"/>
            <a:ext cx="103641" cy="25605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6020" y="2167192"/>
            <a:ext cx="103641" cy="25605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/>
          <a:srcRect l="1" r="42880" b="49024"/>
          <a:stretch/>
        </p:blipFill>
        <p:spPr>
          <a:xfrm>
            <a:off x="7166321" y="2134769"/>
            <a:ext cx="63536" cy="14009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15827" y="3014005"/>
            <a:ext cx="312174" cy="3048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87636" y="4559803"/>
            <a:ext cx="340366" cy="3048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5210" y="3166418"/>
            <a:ext cx="284298" cy="3048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5210" y="4571500"/>
            <a:ext cx="359695" cy="30482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2263" y="3382685"/>
            <a:ext cx="239355" cy="3048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71620" y="3706560"/>
            <a:ext cx="5986181" cy="13380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44039" y="4121346"/>
            <a:ext cx="175373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Начисление заработной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платы</a:t>
            </a: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0" y="1098018"/>
            <a:ext cx="6876000" cy="35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Расчет удержаний сотрудников организации</a:t>
            </a: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8" y="1178923"/>
            <a:ext cx="7164000" cy="36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Расчет налогов, взносов и отчислений сотрудников организации</a:t>
            </a: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1100306"/>
            <a:ext cx="7108226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Регистрация разовых удержаний  сотрудников организации</a:t>
            </a: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4" y="1330902"/>
            <a:ext cx="7992000" cy="18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Регистрация разовых удержаний  сотрудников организации</a:t>
            </a: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4" y="1330902"/>
            <a:ext cx="7992000" cy="18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Перечисления и возвраты: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Перечисление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ОПВ, 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и ОПВР с возможностью формирования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swift-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файла в формате </a:t>
            </a:r>
            <a:r>
              <a:rPr lang="en-US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ISO 20022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Возврат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ОПВ и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ОПВР;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Перечисление ВОСМС, ОСО и ОСМС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с возможностью формирования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swift-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файла в формате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ISO 20022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Возврат ВОСМС, ОСО и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ОСМС;</a:t>
            </a: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Перечисление удержанных сумм по исполнительным листам с возможностью формирования </a:t>
            </a:r>
            <a:r>
              <a:rPr lang="ru-RU" b="1" dirty="0" err="1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swift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-файла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 формате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ISO </a:t>
            </a:r>
            <a:r>
              <a:rPr lang="en-US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20022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Расчет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и перечисление пени и штрафов по </a:t>
            </a:r>
            <a:r>
              <a:rPr lang="ru-RU" b="1" dirty="0" err="1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налогам,взносам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 и отчислениям.</a:t>
            </a: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0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32899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0060" y="646176"/>
            <a:ext cx="8214360" cy="3950493"/>
          </a:xfrm>
        </p:spPr>
        <p:txBody>
          <a:bodyPr/>
          <a:lstStyle/>
          <a:p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Перечисления и возвраты: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Перечисление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ОПВ, 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и ОПВР с возможностью формирования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swift-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файла в формате </a:t>
            </a:r>
            <a:r>
              <a:rPr lang="en-US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ISO 20022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Возврат ОПВ и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ОПВР.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Перечисление ВОСМС, ОСО и ОСМС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с возможностью формирования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swift-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файла в формате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ISO </a:t>
            </a:r>
            <a:r>
              <a:rPr lang="en-US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20022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Возврат ВОСМС, ОСО и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ОСМС.</a:t>
            </a: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Перечисление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удержанных сумм по исполнительным листам с возможностью формирования </a:t>
            </a:r>
            <a:r>
              <a:rPr lang="ru-RU" b="1" dirty="0" err="1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swift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-файла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 формате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ISO </a:t>
            </a:r>
            <a:r>
              <a:rPr lang="en-US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20022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Перечисление прочих взносов (добровольные пенсионные взносы, взносы по договорам накопительного страхования, банковские вклады) 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с возможностью формирования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swift-</a:t>
            </a: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файла в формате </a:t>
            </a:r>
            <a:r>
              <a:rPr lang="en-US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ISO 20022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.Возврат перечислений по прочим взносам.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Расчет и перечисление пени по взносам, отчислениям и платежам.</a:t>
            </a: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Выплата заработной </a:t>
            </a:r>
            <a:r>
              <a:rPr lang="ru-RU" b="1" dirty="0" smtClean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платы</a:t>
            </a:r>
          </a:p>
          <a:p>
            <a:endParaRPr lang="ru-RU" b="1" dirty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24" y="1130155"/>
            <a:ext cx="5448368" cy="35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89123"/>
            <a:ext cx="7504316" cy="434340"/>
          </a:xfrm>
        </p:spPr>
        <p:txBody>
          <a:bodyPr/>
          <a:lstStyle/>
          <a:p>
            <a:pPr algn="ctr"/>
            <a:r>
              <a:rPr lang="ru-RU" altLang="ru-RU" dirty="0">
                <a:latin typeface="Arial" charset="0"/>
                <a:cs typeface="Arial" charset="0"/>
              </a:rPr>
              <a:t>Кадровый учет сотрудников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332512" y="595329"/>
            <a:ext cx="3564000" cy="720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3300"/>
                </a:solidFill>
              </a:rPr>
              <a:t>Хранение информации обо всех физических лицах организации – принятых и уволенных</a:t>
            </a:r>
            <a:endParaRPr lang="ru-RU" sz="1400" dirty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300" dirty="0">
              <a:solidFill>
                <a:srgbClr val="003300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 bwMode="auto">
          <a:xfrm>
            <a:off x="5580000" y="624094"/>
            <a:ext cx="3442080" cy="720000"/>
          </a:xfrm>
          <a:prstGeom prst="round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b="1" dirty="0" smtClean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3300"/>
                </a:solidFill>
              </a:rPr>
              <a:t>Справочник «Физические лица»</a:t>
            </a:r>
            <a:endParaRPr lang="ru-RU" sz="1400" dirty="0" smtClean="0">
              <a:solidFill>
                <a:srgbClr val="003300"/>
              </a:solidFill>
            </a:endParaRPr>
          </a:p>
          <a:p>
            <a:pPr algn="ctr">
              <a:defRPr/>
            </a:pPr>
            <a:endParaRPr lang="ru-RU" sz="1300" dirty="0">
              <a:solidFill>
                <a:srgbClr val="003300"/>
              </a:solidFill>
            </a:endParaRPr>
          </a:p>
        </p:txBody>
      </p:sp>
      <p:sp>
        <p:nvSpPr>
          <p:cNvPr id="6" name="Штриховая стрелка вправо 5"/>
          <p:cNvSpPr/>
          <p:nvPr/>
        </p:nvSpPr>
        <p:spPr bwMode="auto">
          <a:xfrm>
            <a:off x="3896512" y="885936"/>
            <a:ext cx="1683488" cy="196315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90" y="1577171"/>
            <a:ext cx="6852926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94D2D"/>
                </a:solidFill>
                <a:latin typeface="Arial" pitchFamily="34" charset="0"/>
                <a:cs typeface="Arial" pitchFamily="34" charset="0"/>
              </a:rPr>
              <a:t>Формирование бухгалтерских проводок по начислениям и удержаниям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463802"/>
            <a:ext cx="8280000" cy="30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Учет расчетов по заработной плате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" y="768668"/>
            <a:ext cx="8511540" cy="3950493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300"/>
              </a:spcAft>
            </a:pPr>
            <a:r>
              <a:rPr lang="ru-RU" sz="1900" b="1" dirty="0" smtClean="0">
                <a:solidFill>
                  <a:srgbClr val="794D2D"/>
                </a:solidFill>
              </a:rPr>
              <a:t>Отчетность по заработной плате: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Расчетные листки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Расчетная ведомость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Расчетно-платежная ведомость (Форма №49)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Свод начислений и удержаний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Анализ начислений работников организации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Структура задолженности перед сотрудниками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Структура задолженности организаций по ОПВ, ОППВ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Карточка ОПВ в НПФ (Форма 451)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Структура задолженности организаций по СО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Регистр налогового учета по ИПН и СН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ФНО 200, 210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1Т-месячная. Отчет по труду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794D2D"/>
                </a:solidFill>
              </a:rPr>
              <a:t>Справки с места работы, о суммах дохода … и пр.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1600" b="1" dirty="0" smtClean="0">
              <a:solidFill>
                <a:srgbClr val="794D2D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794D2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Полезная информация</a:t>
            </a:r>
          </a:p>
        </p:txBody>
      </p:sp>
      <p:sp>
        <p:nvSpPr>
          <p:cNvPr id="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5233" y="874930"/>
            <a:ext cx="8451311" cy="4081540"/>
          </a:xfrm>
        </p:spPr>
        <p:txBody>
          <a:bodyPr/>
          <a:lstStyle/>
          <a:p>
            <a:r>
              <a:rPr lang="ru-RU" sz="1400" dirty="0" smtClean="0"/>
              <a:t>Линия </a:t>
            </a:r>
            <a:r>
              <a:rPr lang="ru-RU" sz="1400" dirty="0" smtClean="0"/>
              <a:t>консультаций по эл. почте:</a:t>
            </a:r>
            <a:r>
              <a:rPr lang="en-US" sz="1400" dirty="0" smtClean="0"/>
              <a:t> </a:t>
            </a:r>
            <a:r>
              <a:rPr lang="en-US" sz="1400" b="1" dirty="0" smtClean="0"/>
              <a:t>gos@1c-rating.kz</a:t>
            </a:r>
            <a:endParaRPr lang="ru-RU" sz="1400" b="1" dirty="0" smtClean="0"/>
          </a:p>
          <a:p>
            <a:r>
              <a:rPr lang="ru-RU" sz="1400" dirty="0" smtClean="0"/>
              <a:t>Линии консультаций в Коннекте: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/>
              <a:t>ЛК 1С-Рейтинг:Бух.гос. предприятия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/>
              <a:t>ЛК </a:t>
            </a:r>
            <a:r>
              <a:rPr lang="ru-RU" sz="1400" b="1" dirty="0" smtClean="0"/>
              <a:t>1С-Рейтинг:Бух.орг. здравоохранения</a:t>
            </a:r>
            <a:endParaRPr lang="ru-RU" sz="14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/>
              <a:t>ЛК </a:t>
            </a:r>
            <a:r>
              <a:rPr lang="ru-RU" sz="1400" b="1" dirty="0" smtClean="0"/>
              <a:t>1С-Рейтинг:Бух.учеб. заведений</a:t>
            </a:r>
            <a:endParaRPr lang="ru-RU" sz="14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/>
              <a:t>Госсектор: Бух. гос. учреждения</a:t>
            </a:r>
          </a:p>
          <a:p>
            <a:r>
              <a:rPr lang="ru-RU" sz="1400" dirty="0" smtClean="0"/>
              <a:t>Информация о бюджетной линейке отраслевых решений:                </a:t>
            </a:r>
          </a:p>
          <a:p>
            <a:r>
              <a:rPr lang="ru-RU" sz="1400" dirty="0" smtClean="0"/>
              <a:t>Методические материалы:</a:t>
            </a:r>
          </a:p>
          <a:p>
            <a:r>
              <a:rPr lang="ru-RU" sz="1400" dirty="0" smtClean="0"/>
              <a:t>Для </a:t>
            </a:r>
            <a:r>
              <a:rPr lang="ru-RU" sz="1400" b="1" dirty="0" smtClean="0"/>
              <a:t>ГУ</a:t>
            </a:r>
            <a:r>
              <a:rPr lang="ru-RU" sz="1400" dirty="0" smtClean="0"/>
              <a:t>                      Для </a:t>
            </a:r>
            <a:r>
              <a:rPr lang="ru-RU" sz="1400" b="1" dirty="0"/>
              <a:t>ГП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98" y="2023479"/>
            <a:ext cx="801733" cy="7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8333" y="2939742"/>
            <a:ext cx="3678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при наличии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технологической поддержки ТОР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договора ИТС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93" y="3484183"/>
            <a:ext cx="793589" cy="7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7" y="3462962"/>
            <a:ext cx="840873" cy="82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03" y="3468854"/>
            <a:ext cx="811664" cy="8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5233" y="4376805"/>
            <a:ext cx="8709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Дополнительную информацию по отраслевым решениям можно получить на сайте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www.1c-rating.kz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либо по e-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mail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: 1c@1c-rating.kz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31096" y="137018"/>
            <a:ext cx="7360920" cy="434340"/>
          </a:xfrm>
        </p:spPr>
        <p:txBody>
          <a:bodyPr/>
          <a:lstStyle/>
          <a:p>
            <a:pPr algn="ctr"/>
            <a:r>
              <a:rPr lang="ru-RU" dirty="0" smtClean="0"/>
              <a:t>Справочник сотрудники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660040"/>
            <a:ext cx="6480000" cy="3049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52" y="837405"/>
            <a:ext cx="4968000" cy="3214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2" y="3905076"/>
            <a:ext cx="5904000" cy="889579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584960" y="1414272"/>
            <a:ext cx="2133600" cy="85344"/>
          </a:xfrm>
          <a:prstGeom prst="straightConnector1">
            <a:avLst/>
          </a:prstGeom>
          <a:ln>
            <a:solidFill>
              <a:srgbClr val="E61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33920" y="1438656"/>
            <a:ext cx="194880" cy="2466420"/>
          </a:xfrm>
          <a:prstGeom prst="straightConnector1">
            <a:avLst/>
          </a:prstGeom>
          <a:ln>
            <a:solidFill>
              <a:srgbClr val="E61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Документ прием на работу в организацию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" y="1038539"/>
            <a:ext cx="8840761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04" y="134112"/>
            <a:ext cx="8233520" cy="6174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Расчет должностного оклада исходя из категории, разряда и стажа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1015508"/>
            <a:ext cx="6552000" cy="1234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2249799"/>
            <a:ext cx="3816000" cy="2651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8" y="2784297"/>
            <a:ext cx="4212000" cy="140300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096416" y="1731264"/>
            <a:ext cx="1450944" cy="682752"/>
          </a:xfrm>
          <a:prstGeom prst="straightConnector1">
            <a:avLst/>
          </a:prstGeom>
          <a:ln w="19050">
            <a:solidFill>
              <a:srgbClr val="E61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096416" y="2784293"/>
            <a:ext cx="524352" cy="239323"/>
          </a:xfrm>
          <a:prstGeom prst="straightConnector1">
            <a:avLst/>
          </a:prstGeom>
          <a:ln w="19050">
            <a:solidFill>
              <a:srgbClr val="E61E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7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6032" y="134112"/>
            <a:ext cx="8668512" cy="61741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latin typeface="Arial" charset="0"/>
                <a:cs typeface="Arial" charset="0"/>
              </a:rPr>
              <a:t>Распределение начислений по аналитике</a:t>
            </a:r>
            <a:br>
              <a:rPr lang="ru-RU" altLang="ru-RU" dirty="0">
                <a:latin typeface="Arial" charset="0"/>
                <a:cs typeface="Arial" charset="0"/>
              </a:rPr>
            </a:br>
            <a:r>
              <a:rPr lang="ru-RU" altLang="ru-RU" dirty="0">
                <a:latin typeface="Arial" charset="0"/>
                <a:cs typeface="Arial" charset="0"/>
              </a:rPr>
              <a:t> бюджетных программ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957570"/>
            <a:ext cx="8136000" cy="2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Кадровое перемещение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07405"/>
            <a:ext cx="8172000" cy="1710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" y="2756500"/>
            <a:ext cx="8028000" cy="18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2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Изменение начислений от стажа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1081121"/>
            <a:ext cx="8316000" cy="24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778</Words>
  <Application>Microsoft Office PowerPoint</Application>
  <PresentationFormat>Экран (16:9)</PresentationFormat>
  <Paragraphs>127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Тема Office</vt:lpstr>
      <vt:lpstr>Кадровый учет и расчет заработной платы в Госсектор: Бухгалтерия государственного учреждения для Казахстана</vt:lpstr>
      <vt:lpstr>Возможности подсистемы</vt:lpstr>
      <vt:lpstr>Кадровый учет сотрудников</vt:lpstr>
      <vt:lpstr>Справочник сотрудники</vt:lpstr>
      <vt:lpstr>Документ прием на работу в организацию</vt:lpstr>
      <vt:lpstr>Расчет должностного оклада исходя из категории, разряда и стажа работы</vt:lpstr>
      <vt:lpstr>Распределение начислений по аналитике  бюджетных программ</vt:lpstr>
      <vt:lpstr>Кадровое перемещение</vt:lpstr>
      <vt:lpstr>Изменение начислений от стажа</vt:lpstr>
      <vt:lpstr>Командировки организации</vt:lpstr>
      <vt:lpstr>Отчетность по кадрам</vt:lpstr>
      <vt:lpstr>Отчетность по кадрам</vt:lpstr>
      <vt:lpstr>Отчетность по кадрам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Учет расчетов по заработной плате</vt:lpstr>
      <vt:lpstr>Полезная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Толкынай Б. Кенишева</cp:lastModifiedBy>
  <cp:revision>187</cp:revision>
  <dcterms:created xsi:type="dcterms:W3CDTF">2018-12-12T10:35:33Z</dcterms:created>
  <dcterms:modified xsi:type="dcterms:W3CDTF">2025-06-05T06:10:52Z</dcterms:modified>
</cp:coreProperties>
</file>