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E22"/>
    <a:srgbClr val="DA181D"/>
    <a:srgbClr val="45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241" autoAdjust="0"/>
  </p:normalViewPr>
  <p:slideViewPr>
    <p:cSldViewPr snapToGrid="0" showGuides="1">
      <p:cViewPr varScale="1">
        <p:scale>
          <a:sx n="79" d="100"/>
          <a:sy n="79" d="100"/>
        </p:scale>
        <p:origin x="108" y="14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-3139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580F-0466-4270-9ABF-9B68269E1B31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5CC9B-E93B-4475-BCE2-242C82E42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389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29E01-0880-4989-9E99-36A8A062EF42}" type="datetimeFigureOut">
              <a:rPr lang="ru-RU" smtClean="0"/>
              <a:pPr/>
              <a:t>04.06.2025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B4024-9807-4018-95C2-76AF1A4BDF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789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05798" y="1725931"/>
            <a:ext cx="6015042" cy="771524"/>
          </a:xfrm>
        </p:spPr>
        <p:txBody>
          <a:bodyPr anchor="t">
            <a:noAutofit/>
          </a:bodyPr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 </a:t>
            </a:r>
            <a:r>
              <a:rPr lang="en-US" dirty="0" smtClean="0"/>
              <a:t>SED UT</a:t>
            </a:r>
            <a:br>
              <a:rPr lang="en-US" dirty="0" smtClean="0"/>
            </a:br>
            <a:r>
              <a:rPr lang="en-US" dirty="0" smtClean="0"/>
              <a:t>UNDE OMNIS ISTE NATUS ERROR SIT</a:t>
            </a:r>
            <a:br>
              <a:rPr lang="en-US" dirty="0" smtClean="0"/>
            </a:br>
            <a:r>
              <a:rPr lang="en-US" dirty="0" smtClean="0"/>
              <a:t>VOLUPTATEM ACCUSANTIUM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5803901" y="4379119"/>
            <a:ext cx="2395220" cy="302419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740864" y="540631"/>
            <a:ext cx="667445" cy="700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1428" y="290945"/>
            <a:ext cx="72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8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05798" y="1783081"/>
            <a:ext cx="6015042" cy="411480"/>
          </a:xfrm>
        </p:spPr>
        <p:txBody>
          <a:bodyPr anchor="t">
            <a:noAutofit/>
          </a:bodyPr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05798" y="2535316"/>
            <a:ext cx="6015042" cy="868680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LOREM IPSUM HAS BEEN THE INDUSTRY'S STANDARD DUMMY TEXT EVER SINCE THE 1500S, WHEN AN UNKNOWN PRINTER TOOK A GALLEY OF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705798" y="4379119"/>
            <a:ext cx="2395220" cy="302419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711926" y="535577"/>
            <a:ext cx="724988" cy="718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1428" y="290945"/>
            <a:ext cx="72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8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3" y="317183"/>
            <a:ext cx="8214359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392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3" y="317183"/>
            <a:ext cx="8214359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45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018904" y="317183"/>
            <a:ext cx="7360920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ipsum </a:t>
            </a:r>
            <a:r>
              <a:rPr lang="en-US" dirty="0" err="1" smtClean="0"/>
              <a:t>quia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endParaRPr lang="en-US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85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96389" y="317183"/>
            <a:ext cx="7883435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763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96389" y="317183"/>
            <a:ext cx="7883435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768668"/>
            <a:ext cx="821436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979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78183" y="317183"/>
            <a:ext cx="8016239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78180" y="768668"/>
            <a:ext cx="801624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168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78183" y="317183"/>
            <a:ext cx="8016239" cy="43434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78180" y="768668"/>
            <a:ext cx="8016240" cy="395049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163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568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993600"/>
            <a:ext cx="7886700" cy="3639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100060" y="4767264"/>
            <a:ext cx="4152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27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5" r:id="rId4"/>
    <p:sldLayoutId id="2147483652" r:id="rId5"/>
    <p:sldLayoutId id="2147483656" r:id="rId6"/>
    <p:sldLayoutId id="2147483657" r:id="rId7"/>
    <p:sldLayoutId id="2147483654" r:id="rId8"/>
    <p:sldLayoutId id="2147483658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DA181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05798" y="1380360"/>
            <a:ext cx="7633530" cy="789815"/>
          </a:xfrm>
        </p:spPr>
        <p:txBody>
          <a:bodyPr/>
          <a:lstStyle/>
          <a:p>
            <a:r>
              <a:rPr lang="ru-RU" dirty="0">
                <a:solidFill>
                  <a:srgbClr val="CC0000"/>
                </a:solidFill>
                <a:latin typeface="Arial" charset="0"/>
              </a:rPr>
              <a:t>Госсектор: Бухгалтерия государственного учреждения для Казахстана</a:t>
            </a:r>
            <a:br>
              <a:rPr lang="ru-RU" dirty="0">
                <a:solidFill>
                  <a:srgbClr val="CC0000"/>
                </a:solidFill>
                <a:latin typeface="Arial" charset="0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4112" y="2535316"/>
            <a:ext cx="8912352" cy="868680"/>
          </a:xfrm>
        </p:spPr>
        <p:txBody>
          <a:bodyPr/>
          <a:lstStyle/>
          <a:p>
            <a:pPr marL="361950" eaLnBrk="0" hangingPunct="0">
              <a:lnSpc>
                <a:spcPct val="93000"/>
              </a:lnSpc>
              <a:tabLst>
                <a:tab pos="36195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ru-RU" sz="2200" dirty="0"/>
              <a:t>Завершение отчетного периода и формирование отчетности</a:t>
            </a:r>
            <a:endParaRPr lang="en-US" sz="2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05798" y="4379119"/>
            <a:ext cx="2395220" cy="583025"/>
          </a:xfrm>
        </p:spPr>
        <p:txBody>
          <a:bodyPr/>
          <a:lstStyle/>
          <a:p>
            <a:r>
              <a:rPr lang="ru-RU" dirty="0" smtClean="0"/>
              <a:t>Методист 1С-Рейтинг, ЦРОР</a:t>
            </a:r>
            <a:br>
              <a:rPr lang="ru-RU" dirty="0" smtClean="0"/>
            </a:br>
            <a:r>
              <a:rPr lang="ru-RU" dirty="0" smtClean="0"/>
              <a:t>Кенишева Т.Б.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32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FFCC00"/>
                </a:solidFill>
              </a:rPr>
              <a:t>Возможности стандартных отчетов</a:t>
            </a:r>
            <a:br>
              <a:rPr lang="ru-RU" altLang="ru-RU" dirty="0">
                <a:solidFill>
                  <a:srgbClr val="FFCC00"/>
                </a:solidFill>
              </a:rPr>
            </a:br>
            <a:endParaRPr lang="ru-RU" dirty="0"/>
          </a:p>
        </p:txBody>
      </p:sp>
      <p:sp>
        <p:nvSpPr>
          <p:cNvPr id="5" name="Текс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88900" indent="-3175" algn="ctr">
              <a:spcBef>
                <a:spcPts val="200"/>
              </a:spcBef>
              <a:spcAft>
                <a:spcPts val="300"/>
              </a:spcAft>
              <a:buFontTx/>
              <a:buNone/>
              <a:defRPr/>
            </a:pPr>
            <a:r>
              <a:rPr lang="ru-RU" sz="1400" b="1" kern="1200" dirty="0" smtClean="0">
                <a:solidFill>
                  <a:srgbClr val="C00000"/>
                </a:solidFill>
              </a:rPr>
              <a:t>Теперь пользователь может самостоятельно управлять:</a:t>
            </a:r>
          </a:p>
          <a:p>
            <a:pPr marL="719138" lvl="1" indent="-357188">
              <a:spcBef>
                <a:spcPts val="2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 smtClean="0">
                <a:solidFill>
                  <a:srgbClr val="A47D00"/>
                </a:solidFill>
                <a:ea typeface="+mn-ea"/>
                <a:cs typeface="+mn-cs"/>
              </a:rPr>
              <a:t>Составом выводимых полей. В том числе выводит произвольные реквизиты субконто.</a:t>
            </a:r>
          </a:p>
          <a:p>
            <a:pPr marL="719138" lvl="1" indent="-357188">
              <a:spcBef>
                <a:spcPts val="2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 smtClean="0">
                <a:solidFill>
                  <a:srgbClr val="A47D00"/>
                </a:solidFill>
                <a:ea typeface="+mn-ea"/>
                <a:cs typeface="+mn-cs"/>
              </a:rPr>
              <a:t>Цветовым оформлением – цветом фона, текста шрифтом и т.д.</a:t>
            </a:r>
          </a:p>
          <a:p>
            <a:pPr marL="719138" lvl="1" indent="-357188">
              <a:spcBef>
                <a:spcPts val="2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 smtClean="0">
                <a:solidFill>
                  <a:srgbClr val="A47D00"/>
                </a:solidFill>
                <a:ea typeface="+mn-ea"/>
                <a:cs typeface="+mn-cs"/>
              </a:rPr>
              <a:t>Применять условное оформление – например выделять (цветом, шрифтом) строки отчета по произвольным условиям (отрицательные остатки, сумма больше заданной и т.д.)</a:t>
            </a:r>
          </a:p>
          <a:p>
            <a:pPr marL="719138" lvl="1" indent="-357188">
              <a:spcBef>
                <a:spcPts val="2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 smtClean="0">
                <a:solidFill>
                  <a:srgbClr val="A47D00"/>
                </a:solidFill>
                <a:ea typeface="+mn-ea"/>
                <a:cs typeface="+mn-cs"/>
              </a:rPr>
              <a:t>Настраивать произвольные отборы и группировки в отчете</a:t>
            </a:r>
          </a:p>
          <a:p>
            <a:pPr marL="719138" lvl="1" indent="-357188">
              <a:spcBef>
                <a:spcPts val="2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b="1" dirty="0" smtClean="0">
              <a:solidFill>
                <a:srgbClr val="A47D00"/>
              </a:solidFill>
              <a:ea typeface="+mn-ea"/>
              <a:cs typeface="+mn-cs"/>
            </a:endParaRPr>
          </a:p>
          <a:p>
            <a:pPr>
              <a:spcBef>
                <a:spcPts val="200"/>
              </a:spcBef>
              <a:buFontTx/>
              <a:buNone/>
              <a:defRPr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63" y="2942778"/>
            <a:ext cx="6912000" cy="158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6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FFCC00"/>
                </a:solidFill>
              </a:rPr>
              <a:t>Возможности стандартных отчетов</a:t>
            </a:r>
            <a:br>
              <a:rPr lang="ru-RU" altLang="ru-RU" dirty="0">
                <a:solidFill>
                  <a:srgbClr val="FFCC00"/>
                </a:solidFill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3" y="2414480"/>
            <a:ext cx="3812904" cy="75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571" y="594365"/>
            <a:ext cx="4752000" cy="364023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2405195" y="1902416"/>
            <a:ext cx="1865376" cy="5120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0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06780" y="120918"/>
            <a:ext cx="7360920" cy="434340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FFCC00"/>
                </a:solidFill>
              </a:rPr>
              <a:t>Возможности стандартных отчетов</a:t>
            </a:r>
            <a:br>
              <a:rPr lang="ru-RU" altLang="ru-RU" dirty="0">
                <a:solidFill>
                  <a:srgbClr val="FFCC00"/>
                </a:solidFill>
              </a:rPr>
            </a:br>
            <a:endParaRPr lang="ru-RU" dirty="0"/>
          </a:p>
        </p:txBody>
      </p:sp>
      <p:sp>
        <p:nvSpPr>
          <p:cNvPr id="7" name="Текст 1"/>
          <p:cNvSpPr>
            <a:spLocks noGrp="1"/>
          </p:cNvSpPr>
          <p:nvPr>
            <p:ph type="subTitle" idx="1"/>
          </p:nvPr>
        </p:nvSpPr>
        <p:spPr>
          <a:xfrm>
            <a:off x="480060" y="555258"/>
            <a:ext cx="8214360" cy="4163903"/>
          </a:xfrm>
        </p:spPr>
        <p:txBody>
          <a:bodyPr/>
          <a:lstStyle/>
          <a:p>
            <a:pPr marL="88900" indent="-3175" algn="ctr">
              <a:spcBef>
                <a:spcPts val="200"/>
              </a:spcBef>
              <a:spcAft>
                <a:spcPts val="300"/>
              </a:spcAft>
              <a:buFontTx/>
              <a:buNone/>
              <a:defRPr/>
            </a:pPr>
            <a:r>
              <a:rPr lang="ru-RU" sz="1600" b="1" kern="1200" dirty="0" smtClean="0">
                <a:solidFill>
                  <a:srgbClr val="C00000"/>
                </a:solidFill>
              </a:rPr>
              <a:t>Возможность вывода в  стандартных отчетах произвольных реквизитов</a:t>
            </a:r>
          </a:p>
          <a:p>
            <a:pPr marL="88900" indent="-3175" algn="ctr">
              <a:spcBef>
                <a:spcPts val="200"/>
              </a:spcBef>
              <a:spcAft>
                <a:spcPts val="300"/>
              </a:spcAft>
              <a:buFontTx/>
              <a:buNone/>
              <a:defRPr/>
            </a:pPr>
            <a:endParaRPr lang="ru-RU" sz="1600" b="1" kern="1200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9" y="853357"/>
            <a:ext cx="3408598" cy="2144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61" y="2998333"/>
            <a:ext cx="3361196" cy="165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60" y="1128381"/>
            <a:ext cx="4993476" cy="2772000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3579357" y="1564721"/>
            <a:ext cx="356703" cy="2396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560258" y="3152060"/>
            <a:ext cx="357809" cy="3348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6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FFCC00"/>
                </a:solidFill>
              </a:rPr>
              <a:t>Специализированная отчетность</a:t>
            </a:r>
            <a:br>
              <a:rPr lang="ru-RU" altLang="ru-RU" dirty="0">
                <a:solidFill>
                  <a:srgbClr val="FFCC00"/>
                </a:solidFill>
              </a:rPr>
            </a:br>
            <a:endParaRPr lang="ru-RU" dirty="0"/>
          </a:p>
        </p:txBody>
      </p:sp>
      <p:sp>
        <p:nvSpPr>
          <p:cNvPr id="5" name="Текст 1"/>
          <p:cNvSpPr>
            <a:spLocks noGrp="1"/>
          </p:cNvSpPr>
          <p:nvPr>
            <p:ph type="subTitle" idx="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indent="-3175">
              <a:spcBef>
                <a:spcPts val="200"/>
              </a:spcBef>
              <a:spcAft>
                <a:spcPts val="300"/>
              </a:spcAft>
              <a:buFontTx/>
              <a:buNone/>
              <a:defRPr/>
            </a:pPr>
            <a:r>
              <a:rPr lang="ru-RU" sz="2400" b="1" kern="1200" dirty="0" smtClean="0">
                <a:solidFill>
                  <a:srgbClr val="C00000"/>
                </a:solidFill>
              </a:rPr>
              <a:t>Возможность формирования мемориальных ордеров утвержденного образца</a:t>
            </a:r>
          </a:p>
          <a:p>
            <a:pPr marL="88900" indent="-3175">
              <a:spcBef>
                <a:spcPts val="200"/>
              </a:spcBef>
              <a:spcAft>
                <a:spcPts val="300"/>
              </a:spcAft>
              <a:buFontTx/>
              <a:buNone/>
              <a:defRPr/>
            </a:pPr>
            <a:endParaRPr lang="ru-RU" sz="2400" b="1" kern="1200" dirty="0" smtClean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40" y="1500503"/>
            <a:ext cx="7020000" cy="347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FFCC00"/>
                </a:solidFill>
              </a:rPr>
              <a:t>Специализированная отчетность</a:t>
            </a:r>
            <a:br>
              <a:rPr lang="ru-RU" altLang="ru-RU" dirty="0">
                <a:solidFill>
                  <a:srgbClr val="FFCC00"/>
                </a:solidFill>
              </a:rPr>
            </a:br>
            <a:endParaRPr lang="ru-RU" dirty="0"/>
          </a:p>
        </p:txBody>
      </p:sp>
      <p:sp>
        <p:nvSpPr>
          <p:cNvPr id="4" name="Текст 1"/>
          <p:cNvSpPr>
            <a:spLocks noGrp="1"/>
          </p:cNvSpPr>
          <p:nvPr>
            <p:ph type="subTitle" idx="1"/>
          </p:nvPr>
        </p:nvSpPr>
        <p:spPr>
          <a:xfrm>
            <a:off x="417791" y="883469"/>
            <a:ext cx="2664000" cy="3950493"/>
          </a:xfrm>
        </p:spPr>
        <p:txBody>
          <a:bodyPr/>
          <a:lstStyle/>
          <a:p>
            <a:pPr marL="88900" indent="-3175" algn="ctr">
              <a:spcBef>
                <a:spcPts val="0"/>
              </a:spcBef>
              <a:spcAft>
                <a:spcPts val="300"/>
              </a:spcAft>
              <a:buFontTx/>
              <a:buNone/>
              <a:defRPr/>
            </a:pPr>
            <a:r>
              <a:rPr lang="ru-RU" sz="1400" b="1" kern="1200" dirty="0" smtClean="0">
                <a:solidFill>
                  <a:srgbClr val="C00000"/>
                </a:solidFill>
              </a:rPr>
              <a:t>Возможность формирования прочих специализированных отчетов:</a:t>
            </a:r>
          </a:p>
          <a:p>
            <a:pPr marL="719138" lvl="1" indent="-357188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 smtClean="0">
                <a:solidFill>
                  <a:srgbClr val="A47D00"/>
                </a:solidFill>
                <a:ea typeface="+mn-ea"/>
                <a:cs typeface="+mn-cs"/>
              </a:rPr>
              <a:t>Книга контроля использования наличных денег (ф.453)</a:t>
            </a:r>
          </a:p>
          <a:p>
            <a:pPr marL="719138" lvl="1" indent="-357188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 smtClean="0">
                <a:solidFill>
                  <a:srgbClr val="A47D00"/>
                </a:solidFill>
                <a:ea typeface="+mn-ea"/>
                <a:cs typeface="+mn-cs"/>
              </a:rPr>
              <a:t>Карточка КСН по форме 292-а</a:t>
            </a:r>
          </a:p>
          <a:p>
            <a:pPr marL="719138" lvl="1" indent="-357188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 smtClean="0">
                <a:solidFill>
                  <a:srgbClr val="A47D00"/>
                </a:solidFill>
                <a:ea typeface="+mn-ea"/>
                <a:cs typeface="+mn-cs"/>
              </a:rPr>
              <a:t>Книга складского учета запасов (ф.М-17)</a:t>
            </a:r>
          </a:p>
          <a:p>
            <a:pPr marL="719138" lvl="1" indent="-357188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dirty="0" smtClean="0">
                <a:solidFill>
                  <a:srgbClr val="A47D00"/>
                </a:solidFill>
                <a:ea typeface="+mn-ea"/>
                <a:cs typeface="+mn-cs"/>
              </a:rPr>
              <a:t>Сводный отчет по расходам по бюджетной классификации (ф.4-20) и т.д.</a:t>
            </a:r>
          </a:p>
          <a:p>
            <a:pPr marL="361950" lvl="1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b="1" dirty="0" smtClean="0">
              <a:solidFill>
                <a:srgbClr val="A47D00"/>
              </a:solidFill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245" y="1185636"/>
            <a:ext cx="5508000" cy="324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FFCC00"/>
                </a:solidFill>
              </a:rPr>
              <a:t>Прочая отчетность</a:t>
            </a:r>
            <a:br>
              <a:rPr lang="ru-RU" altLang="ru-RU" dirty="0">
                <a:solidFill>
                  <a:srgbClr val="FFCC00"/>
                </a:solidFill>
              </a:rPr>
            </a:br>
            <a:endParaRPr lang="ru-RU" dirty="0"/>
          </a:p>
        </p:txBody>
      </p:sp>
      <p:sp>
        <p:nvSpPr>
          <p:cNvPr id="6" name="Текст 1"/>
          <p:cNvSpPr>
            <a:spLocks noGrp="1"/>
          </p:cNvSpPr>
          <p:nvPr>
            <p:ph type="subTitle" idx="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indent="-3175">
              <a:spcBef>
                <a:spcPts val="200"/>
              </a:spcBef>
              <a:spcAft>
                <a:spcPts val="300"/>
              </a:spcAft>
              <a:buFontTx/>
              <a:buNone/>
              <a:defRPr/>
            </a:pPr>
            <a:r>
              <a:rPr lang="ru-RU" sz="1800" b="1" kern="1200" dirty="0" smtClean="0">
                <a:solidFill>
                  <a:srgbClr val="C00000"/>
                </a:solidFill>
              </a:rPr>
              <a:t>По разным разделам учета можно формировать свою специализированную отчетность (Материальная ведомость, Расчетные листки и т.д.)</a:t>
            </a:r>
          </a:p>
          <a:p>
            <a:pPr marL="88900" indent="-3175">
              <a:spcBef>
                <a:spcPts val="200"/>
              </a:spcBef>
              <a:spcAft>
                <a:spcPts val="300"/>
              </a:spcAft>
              <a:buFontTx/>
              <a:buNone/>
              <a:defRPr/>
            </a:pPr>
            <a:endParaRPr lang="ru-RU" sz="1800" b="1" kern="1200" dirty="0" smtClean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3" y="1567119"/>
            <a:ext cx="6372000" cy="33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FFCC00"/>
                </a:solidFill>
              </a:rPr>
              <a:t>Регламентированная отчетность</a:t>
            </a:r>
            <a:br>
              <a:rPr lang="ru-RU" altLang="ru-RU" dirty="0">
                <a:solidFill>
                  <a:srgbClr val="FFCC00"/>
                </a:solidFill>
              </a:rPr>
            </a:br>
            <a:endParaRPr lang="ru-RU" dirty="0"/>
          </a:p>
        </p:txBody>
      </p:sp>
      <p:sp>
        <p:nvSpPr>
          <p:cNvPr id="4" name="Текст 1"/>
          <p:cNvSpPr>
            <a:spLocks noGrp="1"/>
          </p:cNvSpPr>
          <p:nvPr>
            <p:ph type="subTitle" idx="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indent="-3175" algn="just">
              <a:spcBef>
                <a:spcPts val="200"/>
              </a:spcBef>
              <a:spcAft>
                <a:spcPts val="300"/>
              </a:spcAft>
              <a:buFontTx/>
              <a:buNone/>
              <a:defRPr/>
            </a:pPr>
            <a:r>
              <a:rPr lang="ru-RU" sz="1600" b="1" kern="1200" dirty="0" smtClean="0">
                <a:solidFill>
                  <a:srgbClr val="C00000"/>
                </a:solidFill>
              </a:rPr>
              <a:t>Существует возможность формирования комплекта регламентированной отчетности с последующим ее сохранением в специализированном журнале отчетов</a:t>
            </a:r>
          </a:p>
          <a:p>
            <a:pPr marL="88900" indent="-3175" algn="just">
              <a:spcBef>
                <a:spcPts val="200"/>
              </a:spcBef>
              <a:spcAft>
                <a:spcPts val="300"/>
              </a:spcAft>
              <a:buFontTx/>
              <a:buNone/>
              <a:defRPr/>
            </a:pPr>
            <a:endParaRPr lang="ru-RU" sz="1600" b="1" kern="1200" dirty="0" smtClean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040" y="1508804"/>
            <a:ext cx="6516000" cy="322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Спасибо за внимание!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Дополнительную информацию по отраслевым решениям можно получить на сайте www.1c-rating.kz,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либо по </a:t>
            </a:r>
            <a:r>
              <a:rPr lang="ru-RU" sz="22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e-mail</a:t>
            </a:r>
            <a:r>
              <a:rPr lang="ru-RU" sz="22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: 1c@1c-rating.kz</a:t>
            </a:r>
          </a:p>
        </p:txBody>
      </p:sp>
    </p:spTree>
    <p:extLst>
      <p:ext uri="{BB962C8B-B14F-4D97-AF65-F5344CB8AC3E}">
        <p14:creationId xmlns:p14="http://schemas.microsoft.com/office/powerpoint/2010/main" val="237061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FFCC00"/>
                </a:solidFill>
              </a:rPr>
              <a:t>Завершение отчетного периода</a:t>
            </a:r>
            <a:br>
              <a:rPr lang="ru-RU" altLang="ru-RU" dirty="0">
                <a:solidFill>
                  <a:srgbClr val="FFCC00"/>
                </a:solidFill>
              </a:rPr>
            </a:br>
            <a:endParaRPr lang="ru-RU" dirty="0"/>
          </a:p>
        </p:txBody>
      </p:sp>
      <p:sp>
        <p:nvSpPr>
          <p:cNvPr id="6" name="Текст 1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FontTx/>
              <a:buNone/>
            </a:pPr>
            <a:r>
              <a:rPr lang="ru-RU" altLang="ru-RU" sz="2000" dirty="0" smtClean="0"/>
              <a:t>При проведении первичного документа нужно обратить ОСОБОЕ ВНИМАНИЕ на заполнение аналитики как на счетах БУ, так и бюджетной аналитики.</a:t>
            </a:r>
          </a:p>
          <a:p>
            <a:pPr marL="0" indent="0" algn="just">
              <a:buFontTx/>
              <a:buNone/>
            </a:pPr>
            <a:endParaRPr lang="ru-RU" altLang="ru-RU" sz="20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0" y="1709823"/>
            <a:ext cx="8280000" cy="286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FFCC00"/>
                </a:solidFill>
              </a:rPr>
              <a:t>Завершение отчетного периода</a:t>
            </a:r>
          </a:p>
        </p:txBody>
      </p:sp>
      <p:pic>
        <p:nvPicPr>
          <p:cNvPr id="5" name="Picture 2" descr="\\serverdomain\Distr.Cfg\Graphic Materials\Клипарты\Business\Office Equipment\bd0599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241" y="342857"/>
            <a:ext cx="15716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1"/>
          <p:cNvSpPr txBox="1">
            <a:spLocks/>
          </p:cNvSpPr>
          <p:nvPr/>
        </p:nvSpPr>
        <p:spPr bwMode="auto">
          <a:xfrm>
            <a:off x="329185" y="751523"/>
            <a:ext cx="6644640" cy="122358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Как проверить, что все хорошо? </a:t>
            </a:r>
          </a:p>
          <a:p>
            <a:pPr marL="88900" indent="-3175" algn="ctr">
              <a:spcAft>
                <a:spcPts val="300"/>
              </a:spcAft>
              <a:buFontTx/>
              <a:buNone/>
              <a:defRPr/>
            </a:pPr>
            <a:r>
              <a:rPr lang="ru-RU" sz="2400" b="1" dirty="0" smtClean="0">
                <a:solidFill>
                  <a:srgbClr val="A47D00"/>
                </a:solidFill>
              </a:rPr>
              <a:t>Отчет «Анализ субконто» - Ваш надежный помощник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3" y="2229760"/>
            <a:ext cx="7344000" cy="262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FFCC00"/>
                </a:solidFill>
              </a:rPr>
              <a:t>Завершение отчетного периода</a:t>
            </a:r>
            <a:endParaRPr lang="ru-RU" dirty="0"/>
          </a:p>
        </p:txBody>
      </p:sp>
      <p:sp>
        <p:nvSpPr>
          <p:cNvPr id="4" name="Текст 1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indent="-3175">
              <a:spcAft>
                <a:spcPts val="300"/>
              </a:spcAft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</a:rPr>
              <a:t>Возможность детализации данных отчетов до первичных документов</a:t>
            </a:r>
          </a:p>
          <a:p>
            <a:pPr marL="88900" indent="-3175">
              <a:spcAft>
                <a:spcPts val="300"/>
              </a:spcAft>
              <a:buFontTx/>
              <a:buNone/>
            </a:pPr>
            <a:endParaRPr lang="ru-RU" altLang="ru-RU" sz="2000" b="1" dirty="0" smtClean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711"/>
            <a:ext cx="4140000" cy="14799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72" y="1981108"/>
            <a:ext cx="5940000" cy="214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FFCC00"/>
                </a:solidFill>
              </a:rPr>
              <a:t>Завершение отчетного периода</a:t>
            </a:r>
            <a:endParaRPr lang="ru-RU" dirty="0"/>
          </a:p>
        </p:txBody>
      </p:sp>
      <p:sp>
        <p:nvSpPr>
          <p:cNvPr id="6" name="Текст 1"/>
          <p:cNvSpPr txBox="1">
            <a:spLocks/>
          </p:cNvSpPr>
          <p:nvPr/>
        </p:nvSpPr>
        <p:spPr bwMode="auto">
          <a:xfrm>
            <a:off x="428625" y="841249"/>
            <a:ext cx="8286750" cy="7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-3175" algn="ctr">
              <a:spcAft>
                <a:spcPts val="300"/>
              </a:spcAft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</a:rPr>
              <a:t>Регламентные операции – подводим итоги документом «Закрытие месяца»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64" y="1771812"/>
            <a:ext cx="8280000" cy="270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marL="88900" indent="-3175" algn="ctr" eaLnBrk="0" hangingPunct="0">
              <a:spcBef>
                <a:spcPct val="20000"/>
              </a:spcBef>
              <a:spcAft>
                <a:spcPts val="30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Регламентные операции документа «Закрытие месяца»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364" y="678562"/>
            <a:ext cx="6984000" cy="411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8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018904" y="317183"/>
            <a:ext cx="7442344" cy="353377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FFCC00"/>
                </a:solidFill>
              </a:rPr>
              <a:t>Экспресс-проверка – внутренний аудитор</a:t>
            </a:r>
            <a:br>
              <a:rPr lang="ru-RU" altLang="ru-RU" dirty="0">
                <a:solidFill>
                  <a:srgbClr val="FFCC00"/>
                </a:solidFill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77" y="571123"/>
            <a:ext cx="7272000" cy="409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FFCC00"/>
                </a:solidFill>
              </a:rPr>
              <a:t>Экспресс-проверка – внутренний аудитор</a:t>
            </a:r>
          </a:p>
        </p:txBody>
      </p:sp>
      <p:sp>
        <p:nvSpPr>
          <p:cNvPr id="6" name="Текст 1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8900" indent="-3175">
              <a:spcAft>
                <a:spcPts val="300"/>
              </a:spcAft>
              <a:buFontTx/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Возможность проведения проверки по различным разделам учета (</a:t>
            </a:r>
            <a:r>
              <a:rPr lang="ru-RU" altLang="ru-RU" sz="1800" b="1" dirty="0" err="1" smtClean="0">
                <a:solidFill>
                  <a:srgbClr val="C00000"/>
                </a:solidFill>
              </a:rPr>
              <a:t>сводно</a:t>
            </a:r>
            <a:r>
              <a:rPr lang="ru-RU" altLang="ru-RU" sz="1800" b="1" dirty="0" smtClean="0">
                <a:solidFill>
                  <a:srgbClr val="C00000"/>
                </a:solidFill>
              </a:rPr>
              <a:t> и выборочно). Отражение результатов проверки в специализированном отчете</a:t>
            </a:r>
          </a:p>
          <a:p>
            <a:pPr marL="88900" indent="-3175">
              <a:spcAft>
                <a:spcPts val="300"/>
              </a:spcAft>
              <a:buFontTx/>
              <a:buNone/>
            </a:pPr>
            <a:endParaRPr lang="ru-RU" altLang="ru-RU" sz="1800" b="1" dirty="0" smtClean="0">
              <a:solidFill>
                <a:srgbClr val="C00000"/>
              </a:solidFill>
            </a:endParaRPr>
          </a:p>
          <a:p>
            <a:pPr marL="88900" indent="-3175">
              <a:spcAft>
                <a:spcPts val="300"/>
              </a:spcAft>
              <a:buFontTx/>
              <a:buNone/>
            </a:pPr>
            <a:endParaRPr lang="ru-RU" altLang="ru-RU" sz="1800" b="1" dirty="0" smtClean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42" y="1543143"/>
            <a:ext cx="5668355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FFCC00"/>
                </a:solidFill>
              </a:rPr>
              <a:t>Возможности стандартных отчетов</a:t>
            </a:r>
            <a:br>
              <a:rPr lang="ru-RU" altLang="ru-RU" dirty="0">
                <a:solidFill>
                  <a:srgbClr val="FFCC00"/>
                </a:solidFill>
              </a:rPr>
            </a:br>
            <a:endParaRPr lang="ru-RU" dirty="0"/>
          </a:p>
        </p:txBody>
      </p:sp>
      <p:sp>
        <p:nvSpPr>
          <p:cNvPr id="5" name="Текст 1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300"/>
              </a:spcAft>
            </a:pPr>
            <a:r>
              <a:rPr lang="ru-RU" altLang="ru-RU" sz="1600" b="1" dirty="0" smtClean="0">
                <a:solidFill>
                  <a:srgbClr val="C00000"/>
                </a:solidFill>
              </a:rPr>
              <a:t>Все стандартные бухгалтерские отчеты переведены на систему компоновки данных и приобрели возможности универсальных отчетов</a:t>
            </a:r>
          </a:p>
          <a:p>
            <a:pPr>
              <a:spcAft>
                <a:spcPts val="300"/>
              </a:spcAft>
            </a:pPr>
            <a:r>
              <a:rPr lang="ru-RU" altLang="ru-RU" sz="1600" b="1" dirty="0" smtClean="0">
                <a:solidFill>
                  <a:srgbClr val="C00000"/>
                </a:solidFill>
              </a:rPr>
              <a:t>Настройки формирования отчета выведены в боковой панели, которая может быть прикреплена к отчету. Состав показателей панели может быть настроен пользователем</a:t>
            </a:r>
          </a:p>
          <a:p>
            <a:pPr>
              <a:spcAft>
                <a:spcPts val="300"/>
              </a:spcAft>
            </a:pPr>
            <a:endParaRPr lang="ru-RU" altLang="ru-RU" sz="1600" b="1" dirty="0" smtClean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04" y="2150067"/>
            <a:ext cx="6264000" cy="281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2746</TotalTime>
  <Words>338</Words>
  <Application>Microsoft Office PowerPoint</Application>
  <PresentationFormat>Экран (16:9)</PresentationFormat>
  <Paragraphs>44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Wingdings</vt:lpstr>
      <vt:lpstr>Тема Office</vt:lpstr>
      <vt:lpstr>Госсектор: Бухгалтерия государственного учреждения для Казахстана </vt:lpstr>
      <vt:lpstr>Завершение отчетного периода </vt:lpstr>
      <vt:lpstr>Завершение отчетного периода</vt:lpstr>
      <vt:lpstr>Завершение отчетного периода</vt:lpstr>
      <vt:lpstr>Завершение отчетного периода</vt:lpstr>
      <vt:lpstr>Регламентные операции документа «Закрытие месяца»</vt:lpstr>
      <vt:lpstr>Экспресс-проверка – внутренний аудитор </vt:lpstr>
      <vt:lpstr>Экспресс-проверка – внутренний аудитор</vt:lpstr>
      <vt:lpstr>Возможности стандартных отчетов </vt:lpstr>
      <vt:lpstr>Возможности стандартных отчетов </vt:lpstr>
      <vt:lpstr>Возможности стандартных отчетов </vt:lpstr>
      <vt:lpstr>Возможности стандартных отчетов </vt:lpstr>
      <vt:lpstr>Специализированная отчетность </vt:lpstr>
      <vt:lpstr>Специализированная отчетность </vt:lpstr>
      <vt:lpstr>Прочая отчетность </vt:lpstr>
      <vt:lpstr>Регламентированная отчетность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С. Гусев</dc:creator>
  <cp:lastModifiedBy>Толкынай Б. Кенишева</cp:lastModifiedBy>
  <cp:revision>171</cp:revision>
  <dcterms:created xsi:type="dcterms:W3CDTF">2018-12-12T10:35:33Z</dcterms:created>
  <dcterms:modified xsi:type="dcterms:W3CDTF">2025-06-04T11:10:03Z</dcterms:modified>
</cp:coreProperties>
</file>