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9" r:id="rId4"/>
    <p:sldId id="258" r:id="rId5"/>
    <p:sldId id="259" r:id="rId6"/>
    <p:sldId id="260" r:id="rId7"/>
    <p:sldId id="263" r:id="rId8"/>
    <p:sldId id="264" r:id="rId9"/>
    <p:sldId id="267" r:id="rId10"/>
    <p:sldId id="265" r:id="rId11"/>
    <p:sldId id="266" r:id="rId12"/>
    <p:sldId id="261" r:id="rId13"/>
    <p:sldId id="262" r:id="rId14"/>
    <p:sldId id="268" r:id="rId15"/>
    <p:sldId id="276" r:id="rId16"/>
    <p:sldId id="269" r:id="rId17"/>
    <p:sldId id="270" r:id="rId18"/>
    <p:sldId id="271" r:id="rId19"/>
    <p:sldId id="277" r:id="rId20"/>
    <p:sldId id="278" r:id="rId21"/>
    <p:sldId id="272" r:id="rId22"/>
    <p:sldId id="273" r:id="rId23"/>
    <p:sldId id="274" r:id="rId24"/>
    <p:sldId id="275" r:id="rId25"/>
    <p:sldId id="280" r:id="rId26"/>
    <p:sldId id="281" r:id="rId27"/>
    <p:sldId id="282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22"/>
    <a:srgbClr val="DA181D"/>
    <a:srgbClr val="45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6" autoAdjust="0"/>
    <p:restoredTop sz="78935" autoAdjust="0"/>
  </p:normalViewPr>
  <p:slideViewPr>
    <p:cSldViewPr snapToGrid="0" showGuides="1">
      <p:cViewPr varScale="1">
        <p:scale>
          <a:sx n="79" d="100"/>
          <a:sy n="79" d="100"/>
        </p:scale>
        <p:origin x="108" y="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93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580F-0466-4270-9ABF-9B68269E1B31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CC9B-E93B-4475-BCE2-242C82E42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3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9E01-0880-4989-9E99-36A8A062EF42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4024-9807-4018-95C2-76AF1A4BD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v8mnghelp://help/topics/v8config/v8cfgHelp/mdobject/idcfe9f69a-8e21-439a-99f3-6e16e58d359d/038b5c85-fb1c-4082-9c4c-e69f8928bf3a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v8mnghelp://help/topics/v8config/v8cfgHelp/mdobject/id578ba7d1-8acd-41d6-bf1f-c023ce8e7b15/038b5c85-fb1c-4082-9c4c-e69f8928bf3a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3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Поступившие на склад ГСМ впоследствии по мере необходимости выдаются в подотчет водителей. Для оформления операций по выдаче ГСМ в подотчет водителей используется документ «Перемещение ТМЗ».</a:t>
            </a:r>
          </a:p>
          <a:p>
            <a:r>
              <a:rPr lang="ru-RU" dirty="0" smtClean="0"/>
              <a:t>Кроме операции выдачи ГСМ в подотчет, документом «Перемещение ТМЗ» можно оформить операции по перемещению ГСМ с одного склада на другой, с одного подразделения на другое и так далее в рамках заведенных в учреждении центров материальной ответственности.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 как под центром материальной ответственности в конфигурации «Госсектор: Бухгалтерия государственного учреждения для Казахстана» может подразумеваться склад, подразделение и\или материально-ответственное лицо, то для каждого подотчетного лица необходимо создать отдельный элемент справочника «Склады (места хранения)».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9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Документ «Путевой лист» используется для регистрации в учетной системе и печати путевых листов, расчета нормы расхода и списания ГСМ.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закладке "Основные" заполняются: транспортное средство, водители. А также при необходимости дата и время выезда, показание спидометра при выезде, прицепы и сопровождающие лица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9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отчете отражается список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 путевых листов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оформленных за указанный в настройках отчета период времени. В отчет попадают данные только по проведенным путевым листам с установленным флажком "Закрыт".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9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отчете отражается информация о количестве выданных, возвращенных и израсходованных ГСМ, расходе ГСМ по норме, количестве перерасхода и экономии ГСМ за отчетный период времени, остатках ГСМ в баках на начало и конец периода. Сведения о количестве ГСМ, группируются по транспортным средствам, основным водителям транспортных средств (основной водитель заполняется в справочнике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"Машины"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видам и маркам ГСМ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9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отчете отражается информация о количестве выданных, возвращенных и израсходованных ГСМ, расходе ГСМ по норме, количестве перерасхода и экономии ГСМ за отчетный период времени. Сведения о количестве ГСМ, группируются по транспортным средствам, водителям, видам и маркам ГСМ.  </a:t>
            </a:r>
          </a:p>
          <a:p>
            <a:pPr algn="just"/>
            <a:r>
              <a:rPr lang="ru-RU" dirty="0" smtClean="0"/>
              <a:t>В отличие от отчета "Ведомость движения ГСМ", информация группируется не по основным водителям устанавливаемым в справочнике "Машины", а по водителям, которые были указаны в соответствующих реквизитах документов осуществляющих отражение в учете операций выдачи, возврата, списания ГСМ и расчета расхода ГСМ по норме.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0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25931"/>
            <a:ext cx="6015042" cy="771524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5803901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40864" y="540631"/>
            <a:ext cx="667445" cy="700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83081"/>
            <a:ext cx="6015042" cy="411480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5798" y="2535316"/>
            <a:ext cx="6015042" cy="86868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05798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11926" y="535577"/>
            <a:ext cx="724988" cy="718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4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18904" y="317183"/>
            <a:ext cx="7360920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8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63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7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6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6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568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993600"/>
            <a:ext cx="7886700" cy="363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00060" y="4767264"/>
            <a:ext cx="4152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5" r:id="rId4"/>
    <p:sldLayoutId id="2147483652" r:id="rId5"/>
    <p:sldLayoutId id="2147483656" r:id="rId6"/>
    <p:sldLayoutId id="2147483657" r:id="rId7"/>
    <p:sldLayoutId id="2147483654" r:id="rId8"/>
    <p:sldLayoutId id="214748365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dirty="0" smtClean="0"/>
              <a:t>Порядок оформления операций по учету ГСМ</a:t>
            </a:r>
            <a:br>
              <a:rPr lang="ru-RU" dirty="0" smtClean="0"/>
            </a:br>
            <a:r>
              <a:rPr lang="ru-RU" dirty="0" smtClean="0"/>
              <a:t> в «Госсектор: Бухгалтерия государственного учреждения для Казахстана»</a:t>
            </a:r>
            <a:endParaRPr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803900" y="4011168"/>
            <a:ext cx="2962147" cy="670371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Методист 1 С-Рейтинг, ЦРОР</a:t>
            </a:r>
            <a:br>
              <a:rPr lang="ru-RU" dirty="0" smtClean="0"/>
            </a:br>
            <a:r>
              <a:rPr lang="ru-RU" dirty="0" smtClean="0"/>
              <a:t>Кенишева 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Справочник Номенклатура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 создании номенклатуры необходимо указывать вид номенклатуры «</a:t>
            </a:r>
            <a:r>
              <a:rPr lang="ru-RU" dirty="0" smtClean="0"/>
              <a:t>Топливо»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499639"/>
            <a:ext cx="4644000" cy="3201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20" y="3100324"/>
            <a:ext cx="2988000" cy="11038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5124060" y="2974848"/>
            <a:ext cx="557412" cy="268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1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Поступление ГСМ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/>
              <a:t>Приобретение за оплату как талонов на бензин, так и литров определенной марки бензина в конфигурации оформляется документом «Поступление ТМЗ и услуг</a:t>
            </a:r>
            <a:r>
              <a:rPr lang="ru-RU" dirty="0" smtClean="0"/>
              <a:t>»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" y="1633654"/>
            <a:ext cx="8352000" cy="33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Оплата поставщику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8" y="1511734"/>
            <a:ext cx="8352000" cy="33172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734950"/>
            <a:ext cx="7488000" cy="32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Безвозмездное получение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Для оформления операции безвозмездного получения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ГСМ необходимо в документе поступления установить признак «Является безвозмездным получением»</a:t>
            </a:r>
          </a:p>
          <a:p>
            <a:pPr algn="just"/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0" y="1641223"/>
            <a:ext cx="8352000" cy="32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Ввод начальных остатков (транспорт)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Предназначен для ввода начальных остатков ГСМ в баках транспортных средств. Документ используется в тех случаях, когда в организации ведется учет ГСМ по транспортным средствам. Признак ведения учета ГСМ по транспортным средствам устанавливается в настройках параметров </a:t>
            </a:r>
            <a:r>
              <a:rPr lang="ru-RU" dirty="0" smtClean="0"/>
              <a:t>учета.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0" y="2144604"/>
            <a:ext cx="8460000" cy="18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Перемещение ГСМ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Для оформления операций по выдаче ГСМ в подотчет водителей  и  по операциям перемещения ГСМ используется документ «Перемещение ТМЗ»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4" y="1606912"/>
            <a:ext cx="7344000" cy="311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Перемещение ГСМ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8" y="751523"/>
            <a:ext cx="5544000" cy="2349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28" y="1971036"/>
            <a:ext cx="6660000" cy="225986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463040" y="1560576"/>
            <a:ext cx="2023872" cy="132892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078654" y="1524403"/>
            <a:ext cx="560832" cy="14012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Списание ГСМ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Списание ГСМ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нормам оформляется при помощи специализированного документа «Путевой лист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». </a:t>
            </a:r>
          </a:p>
          <a:p>
            <a:pPr algn="just"/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24" y="1425369"/>
            <a:ext cx="6480000" cy="343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Списание ГСМ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/>
              <a:t>на закладке "Движение ГСМ" заполняются: остаток топлива при </a:t>
            </a:r>
            <a:r>
              <a:rPr lang="ru-RU" dirty="0" smtClean="0"/>
              <a:t>выезде (при необходимости корректировки данных),</a:t>
            </a:r>
            <a:r>
              <a:rPr lang="ru-RU" dirty="0"/>
              <a:t> табличная часть "Выдача </a:t>
            </a:r>
            <a:r>
              <a:rPr lang="ru-RU" dirty="0" smtClean="0"/>
              <a:t>ГСМ.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64" y="1423718"/>
            <a:ext cx="7092000" cy="30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6780" y="97727"/>
            <a:ext cx="7360920" cy="434340"/>
          </a:xfrm>
        </p:spPr>
        <p:txBody>
          <a:bodyPr/>
          <a:lstStyle/>
          <a:p>
            <a:r>
              <a:rPr lang="ru-RU" dirty="0" smtClean="0"/>
              <a:t>Списание ГСМ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532067"/>
            <a:ext cx="8214360" cy="4320349"/>
          </a:xfrm>
        </p:spPr>
        <p:txBody>
          <a:bodyPr/>
          <a:lstStyle/>
          <a:p>
            <a:pPr algn="just"/>
            <a:r>
              <a:rPr lang="ru-RU" b="1" dirty="0"/>
              <a:t>Табличная часть "Расход ГСМ" -  </a:t>
            </a:r>
            <a:r>
              <a:rPr lang="ru-RU" dirty="0"/>
              <a:t>предназначена для  заполнения данных о норме расхода ГСМ и количестве ГСМ к списанию. Норма расхода может быть рассчитана и заполнена вручную или автоматически. Автоматический расчет нормы расхода производится </a:t>
            </a:r>
            <a:r>
              <a:rPr lang="ru-RU" dirty="0" smtClean="0"/>
              <a:t>при </a:t>
            </a:r>
            <a:r>
              <a:rPr lang="ru-RU" dirty="0"/>
              <a:t>нажатии на кнопку </a:t>
            </a:r>
            <a:r>
              <a:rPr lang="ru-RU" dirty="0" smtClean="0"/>
              <a:t>«Расчет».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0" y="1936390"/>
            <a:ext cx="6948000" cy="30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600" dirty="0" smtClean="0"/>
              <a:t>Возможности подсистемы</a:t>
            </a:r>
            <a:endParaRPr lang="ru-RU" sz="2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Выписка и обработка путевых листов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Учет ГСМ: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b="1" dirty="0"/>
              <a:t>Учет выданных ГСМ;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b="1" dirty="0"/>
              <a:t>Учет остатков ГСМ в разрезе транспортных средств;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b="1" dirty="0"/>
              <a:t>Учет фактического и расчет нормативного расхода ГСМ (по формулам расчета с использованием </a:t>
            </a:r>
            <a:r>
              <a:rPr lang="ru-RU" sz="2000" b="1" dirty="0" smtClean="0"/>
              <a:t>норм расхода)</a:t>
            </a:r>
            <a:endParaRPr lang="ru-RU" sz="20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b="1" dirty="0"/>
              <a:t>Списание </a:t>
            </a:r>
            <a:r>
              <a:rPr lang="ru-RU" sz="2000" b="1" dirty="0" smtClean="0"/>
              <a:t>ГСМ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b="1" dirty="0" smtClean="0"/>
              <a:t>Специализированные отчеты</a:t>
            </a:r>
            <a:endParaRPr lang="ru-RU" sz="20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33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Списание ГСМ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При нажатии </a:t>
            </a:r>
            <a:r>
              <a:rPr lang="ru-RU" dirty="0"/>
              <a:t>на кнопку "</a:t>
            </a:r>
            <a:r>
              <a:rPr lang="ru-RU" dirty="0" smtClean="0"/>
              <a:t>Расчет» открывается </a:t>
            </a:r>
            <a:r>
              <a:rPr lang="ru-RU" dirty="0"/>
              <a:t>форма Расчет нормы расхода ГСМ где выполняется расчет нормы.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5" y="1382492"/>
            <a:ext cx="4788000" cy="2826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23" y="1584246"/>
            <a:ext cx="3240000" cy="339008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018904" y="1609344"/>
            <a:ext cx="2858152" cy="73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05" y="3053089"/>
            <a:ext cx="2884300" cy="144000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681216" y="2703209"/>
            <a:ext cx="439007" cy="353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5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Списание ГСМ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закладке "Задание водителю" при необходимости заполняется табличная часть "Задание водителю". 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0" y="1496057"/>
            <a:ext cx="8676000" cy="289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Списание ГСМ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Списание израсходованных ГСМ с подотчетного лица </a:t>
            </a:r>
            <a:r>
              <a:rPr lang="ru-RU" dirty="0" smtClean="0"/>
              <a:t>можно </a:t>
            </a:r>
            <a:r>
              <a:rPr lang="ru-RU" dirty="0"/>
              <a:t>оформить </a:t>
            </a:r>
            <a:r>
              <a:rPr lang="ru-RU" dirty="0" smtClean="0"/>
              <a:t>без </a:t>
            </a:r>
            <a:r>
              <a:rPr lang="ru-RU" dirty="0"/>
              <a:t>расчета норм </a:t>
            </a:r>
            <a:r>
              <a:rPr lang="ru-RU" dirty="0" smtClean="0"/>
              <a:t>расхода документом </a:t>
            </a:r>
            <a:r>
              <a:rPr lang="ru-RU" dirty="0"/>
              <a:t>«Списание ТМЗ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0" y="1558805"/>
            <a:ext cx="8208000" cy="23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Специализированные отчеты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Ведомость по форме № 457 предназначена для списания горючего и смазочных материалов по </a:t>
            </a:r>
            <a:r>
              <a:rPr lang="ru-RU" dirty="0" err="1"/>
              <a:t>субсчету</a:t>
            </a:r>
            <a:r>
              <a:rPr lang="ru-RU" dirty="0"/>
              <a:t> 1315 «Топливо, ГСМ» с подотчета водителей. Ведомость заполняется только по проводкам, сформированным документом Путевой лист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0" y="1888998"/>
            <a:ext cx="8244000" cy="29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Специализированные отчеты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Отчет </a:t>
            </a:r>
            <a:r>
              <a:rPr lang="ru-RU" b="1" dirty="0" smtClean="0"/>
              <a:t>«Журнал </a:t>
            </a:r>
            <a:r>
              <a:rPr lang="ru-RU" b="1" dirty="0"/>
              <a:t>учета движения путевых </a:t>
            </a:r>
            <a:r>
              <a:rPr lang="ru-RU" b="1" dirty="0" smtClean="0"/>
              <a:t>листов»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4" y="1283992"/>
            <a:ext cx="8640000" cy="25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Отчет "Ведомость движения ГСМ"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4" y="1237956"/>
            <a:ext cx="8280000" cy="32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Отчет "Ведомость движения ГСМ по </a:t>
            </a:r>
            <a:r>
              <a:rPr lang="ru-RU" b="1" dirty="0" smtClean="0"/>
              <a:t>водителям«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111417"/>
            <a:ext cx="6804000" cy="2717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8" y="2845109"/>
            <a:ext cx="5040000" cy="196784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096512" y="2889504"/>
            <a:ext cx="3279648" cy="1572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7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Полезная информация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4" y="872641"/>
            <a:ext cx="713375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Списки транспортных средств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Список транспортных средств учреждения хранится в справочнике «Машины»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1334883"/>
            <a:ext cx="7164000" cy="348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Учет ГСМ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4188" y="751523"/>
            <a:ext cx="8785225" cy="5113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58775">
              <a:defRPr/>
            </a:pPr>
            <a:r>
              <a:rPr lang="ru-RU" sz="2000" dirty="0" smtClean="0"/>
              <a:t>Горюче-смазочные материалы (ГСМ)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02" y="1251270"/>
            <a:ext cx="8050142" cy="300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Учет ГСМ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Складской учет ГСМ ведется с использованием тех же механизмов, что и учет прочих ТМЗ</a:t>
            </a:r>
          </a:p>
          <a:p>
            <a:endParaRPr lang="ru-RU" dirty="0"/>
          </a:p>
        </p:txBody>
      </p:sp>
      <p:pic>
        <p:nvPicPr>
          <p:cNvPr id="6" name="Рисунок 5" descr="Бензин-доллар.jpg"/>
          <p:cNvPicPr>
            <a:picLocks noChangeAspect="1" noChangeArrowheads="1"/>
          </p:cNvPicPr>
          <p:nvPr/>
        </p:nvPicPr>
        <p:blipFill>
          <a:blip r:embed="rId2" cstate="print"/>
          <a:srcRect l="14334" r="11949"/>
          <a:stretch>
            <a:fillRect/>
          </a:stretch>
        </p:blipFill>
        <p:spPr bwMode="auto">
          <a:xfrm>
            <a:off x="626040" y="1297016"/>
            <a:ext cx="1944000" cy="30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2973642" y="1297016"/>
            <a:ext cx="5184000" cy="3420000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lvl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«Поступление ТМЗ и услуг»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«Оприходование ТМЗ»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«Перемещение ТМЗ»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«Инвентаризация ТМЗ на складе»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«Списание ТМЗ»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т.д.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5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Учет ГСМ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Для целей учета ГСМ, расходуемых в процессе эксплуатации транспортных средств, предусмотрен ряд специальных </a:t>
            </a:r>
            <a:r>
              <a:rPr lang="ru-RU" dirty="0" smtClean="0"/>
              <a:t>механизмов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Бензин-доллар.jpg"/>
          <p:cNvPicPr>
            <a:picLocks noChangeAspect="1" noChangeArrowheads="1"/>
          </p:cNvPicPr>
          <p:nvPr/>
        </p:nvPicPr>
        <p:blipFill>
          <a:blip r:embed="rId2" cstate="print"/>
          <a:srcRect l="14334" r="11949"/>
          <a:stretch>
            <a:fillRect/>
          </a:stretch>
        </p:blipFill>
        <p:spPr bwMode="auto">
          <a:xfrm>
            <a:off x="613848" y="1455512"/>
            <a:ext cx="1944000" cy="30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077845" y="1455512"/>
            <a:ext cx="5400000" cy="2880000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«Путевые листы»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Специализированная отчетность:</a:t>
            </a:r>
          </a:p>
          <a:p>
            <a:pPr lvl="1" algn="just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«Форма № 457 - Ведомость на списание горючего и смазочных материалов с подотчета водителей»</a:t>
            </a:r>
          </a:p>
          <a:p>
            <a:pPr lvl="1" algn="just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«Ведомость по движению ГСМ»</a:t>
            </a:r>
          </a:p>
        </p:txBody>
      </p:sp>
    </p:spTree>
    <p:extLst>
      <p:ext uri="{BB962C8B-B14F-4D97-AF65-F5344CB8AC3E}">
        <p14:creationId xmlns:p14="http://schemas.microsoft.com/office/powerpoint/2010/main" val="10940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Настройка параметров учета ГУ по ГСМ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4" y="1094121"/>
            <a:ext cx="8532000" cy="20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464" y="158687"/>
            <a:ext cx="8489552" cy="434340"/>
          </a:xfrm>
        </p:spPr>
        <p:txBody>
          <a:bodyPr>
            <a:normAutofit/>
          </a:bodyPr>
          <a:lstStyle/>
          <a:p>
            <a:r>
              <a:rPr lang="ru-RU" dirty="0" smtClean="0"/>
              <a:t>Настройка параметров учета подсистемы УЗТ.ПЛ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56" y="655695"/>
            <a:ext cx="4233313" cy="4212000"/>
          </a:xfrm>
          <a:prstGeom prst="rect">
            <a:avLst/>
          </a:prstGeom>
        </p:spPr>
      </p:pic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132017" y="3298127"/>
            <a:ext cx="3060000" cy="1152000"/>
          </a:xfrm>
          <a:prstGeom prst="rect">
            <a:avLst/>
          </a:prstGeom>
          <a:solidFill>
            <a:srgbClr val="F9E383">
              <a:alpha val="50195"/>
            </a:srgbClr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количеству в баках соответствующей марки ГСМ (По возрастанию) </a:t>
            </a:r>
          </a:p>
          <a:p>
            <a:pPr algn="just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количеству в баках соответствующей марки ГСМ (По убыванию)</a:t>
            </a:r>
          </a:p>
          <a:p>
            <a:pPr algn="just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Пропорционально остаткам в баках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62912" y="2584704"/>
            <a:ext cx="1377696" cy="713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9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464" y="158687"/>
            <a:ext cx="8489552" cy="4343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Настройка параметров учета </a:t>
            </a:r>
            <a:r>
              <a:rPr lang="ru-RU" dirty="0" smtClean="0"/>
              <a:t>затрат </a:t>
            </a:r>
            <a:r>
              <a:rPr lang="ru-RU" dirty="0" smtClean="0"/>
              <a:t>подсистемы УЗТ.ПЛ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75" y="556451"/>
            <a:ext cx="4392000" cy="4369888"/>
          </a:xfrm>
          <a:prstGeom prst="rect">
            <a:avLst/>
          </a:prstGeom>
        </p:spPr>
      </p:pic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46304" y="2949383"/>
            <a:ext cx="3060000" cy="1962959"/>
          </a:xfrm>
          <a:prstGeom prst="rect">
            <a:avLst/>
          </a:prstGeom>
          <a:solidFill>
            <a:srgbClr val="F9E383">
              <a:alpha val="50195"/>
            </a:srgbClr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Табличная часть "Параметры учета работ для распределения по участкам" - предназначена для указания параметра учета работ, пропорционально значению которого будут распределяться затраты по участкам работ. Если в путевом листе в задании водителю указывается выработка для нескольких участков работ, то затраты на ГСМ и зарплату будут распределяться пропорционально указанному параметру.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206304" y="2592671"/>
            <a:ext cx="1377696" cy="713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721</Words>
  <Application>Microsoft Office PowerPoint</Application>
  <PresentationFormat>Экран (16:9)</PresentationFormat>
  <Paragraphs>84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Tahoma</vt:lpstr>
      <vt:lpstr>Wingdings</vt:lpstr>
      <vt:lpstr>Тема Office</vt:lpstr>
      <vt:lpstr>Порядок оформления операций по учету ГСМ  в «Госсектор: Бухгалтерия государственного учреждения для Казахстана»</vt:lpstr>
      <vt:lpstr>Возможности подсистемы</vt:lpstr>
      <vt:lpstr>Списки транспортных средств</vt:lpstr>
      <vt:lpstr>Учет ГСМ</vt:lpstr>
      <vt:lpstr>Учет ГСМ</vt:lpstr>
      <vt:lpstr>Учет ГСМ</vt:lpstr>
      <vt:lpstr>Настройка параметров учета ГУ по ГСМ</vt:lpstr>
      <vt:lpstr>Настройка параметров учета подсистемы УЗТ.ПЛ</vt:lpstr>
      <vt:lpstr>Настройка параметров учета затрат подсистемы УЗТ.ПЛ</vt:lpstr>
      <vt:lpstr>Справочник Номенклатура</vt:lpstr>
      <vt:lpstr>Поступление ГСМ</vt:lpstr>
      <vt:lpstr>Оплата поставщику</vt:lpstr>
      <vt:lpstr>Безвозмездное получение</vt:lpstr>
      <vt:lpstr>Ввод начальных остатков (транспорт)</vt:lpstr>
      <vt:lpstr>Перемещение ГСМ</vt:lpstr>
      <vt:lpstr>Перемещение ГСМ</vt:lpstr>
      <vt:lpstr>Списание ГСМ</vt:lpstr>
      <vt:lpstr>Списание ГСМ</vt:lpstr>
      <vt:lpstr>Списание ГСМ</vt:lpstr>
      <vt:lpstr>Списание ГСМ</vt:lpstr>
      <vt:lpstr>Списание ГСМ</vt:lpstr>
      <vt:lpstr>Списание ГСМ</vt:lpstr>
      <vt:lpstr>Специализированные отчеты </vt:lpstr>
      <vt:lpstr>Специализированные отчеты</vt:lpstr>
      <vt:lpstr>Презентация PowerPoint</vt:lpstr>
      <vt:lpstr>Презентация PowerPoint</vt:lpstr>
      <vt:lpstr>Полезная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Гусев</dc:creator>
  <cp:lastModifiedBy>Толкынай Б. Кенишева</cp:lastModifiedBy>
  <cp:revision>178</cp:revision>
  <dcterms:created xsi:type="dcterms:W3CDTF">2018-12-12T10:35:33Z</dcterms:created>
  <dcterms:modified xsi:type="dcterms:W3CDTF">2025-06-05T10:07:20Z</dcterms:modified>
</cp:coreProperties>
</file>