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9" r:id="rId3"/>
    <p:sldId id="264" r:id="rId4"/>
    <p:sldId id="263" r:id="rId5"/>
    <p:sldId id="265" r:id="rId6"/>
    <p:sldId id="321" r:id="rId7"/>
    <p:sldId id="266" r:id="rId8"/>
    <p:sldId id="274" r:id="rId9"/>
    <p:sldId id="269" r:id="rId10"/>
    <p:sldId id="287" r:id="rId11"/>
    <p:sldId id="267" r:id="rId12"/>
    <p:sldId id="288" r:id="rId13"/>
    <p:sldId id="305" r:id="rId14"/>
    <p:sldId id="323" r:id="rId15"/>
    <p:sldId id="324" r:id="rId16"/>
    <p:sldId id="278" r:id="rId17"/>
    <p:sldId id="268" r:id="rId18"/>
    <p:sldId id="283" r:id="rId19"/>
    <p:sldId id="322" r:id="rId20"/>
    <p:sldId id="289" r:id="rId21"/>
    <p:sldId id="286" r:id="rId22"/>
    <p:sldId id="271" r:id="rId23"/>
    <p:sldId id="276" r:id="rId24"/>
    <p:sldId id="273" r:id="rId25"/>
    <p:sldId id="277" r:id="rId26"/>
    <p:sldId id="290" r:id="rId27"/>
    <p:sldId id="275" r:id="rId28"/>
    <p:sldId id="291" r:id="rId29"/>
    <p:sldId id="281" r:id="rId30"/>
    <p:sldId id="292" r:id="rId31"/>
    <p:sldId id="279" r:id="rId32"/>
    <p:sldId id="317" r:id="rId33"/>
    <p:sldId id="318" r:id="rId34"/>
    <p:sldId id="319" r:id="rId35"/>
    <p:sldId id="293" r:id="rId36"/>
    <p:sldId id="280" r:id="rId37"/>
    <p:sldId id="282" r:id="rId38"/>
    <p:sldId id="294" r:id="rId39"/>
    <p:sldId id="270" r:id="rId40"/>
    <p:sldId id="307" r:id="rId41"/>
    <p:sldId id="315" r:id="rId42"/>
    <p:sldId id="296" r:id="rId43"/>
    <p:sldId id="312" r:id="rId44"/>
    <p:sldId id="309" r:id="rId45"/>
    <p:sldId id="313" r:id="rId46"/>
    <p:sldId id="295" r:id="rId47"/>
    <p:sldId id="310" r:id="rId48"/>
    <p:sldId id="314" r:id="rId49"/>
    <p:sldId id="311" r:id="rId50"/>
    <p:sldId id="306" r:id="rId51"/>
    <p:sldId id="316" r:id="rId52"/>
    <p:sldId id="308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_Shumakova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97FF"/>
    <a:srgbClr val="D1B2E8"/>
    <a:srgbClr val="CDFFCD"/>
    <a:srgbClr val="ABFFAB"/>
    <a:srgbClr val="93FF93"/>
    <a:srgbClr val="B3FFB3"/>
    <a:srgbClr val="C5FFC5"/>
    <a:srgbClr val="D5FFD5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5500" autoAdjust="0"/>
  </p:normalViewPr>
  <p:slideViewPr>
    <p:cSldViewPr>
      <p:cViewPr varScale="1">
        <p:scale>
          <a:sx n="85" d="100"/>
          <a:sy n="85" d="100"/>
        </p:scale>
        <p:origin x="13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08T14:12:54.744" idx="1">
    <p:pos x="5670" y="1755"/>
    <p:text> не создается на основании проба зерна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9F69DB-556C-4EB0-9D4F-00ED27502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9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F69DB-556C-4EB0-9D4F-00ED2750279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7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F69DB-556C-4EB0-9D4F-00ED275027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F69DB-556C-4EB0-9D4F-00ED2750279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F69DB-556C-4EB0-9D4F-00ED2750279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7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8452-8E7C-4A95-B141-7D6402523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F687-21BD-4D9E-9D08-2D738D422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43EA-05E5-4F5C-BE5F-61A5D92E7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C1A76-F18C-440F-BB79-1B8C0B506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1899-BDE9-4585-9AB9-20C7D4DA6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A2E4-5C43-4E03-A02B-D0E666FA1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5E555-3A96-4889-B257-8A2197622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AD17-A734-46C5-A2C5-304BC33E1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40F1-AD36-4C6D-BF57-0FCD4782D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F47F-5D05-4643-A07A-54F103F2F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E64E8-9723-42B1-91B3-AC93B1767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4F96A6A-F017-486E-829A-E1F02F483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56"/>
          <p:cNvSpPr>
            <a:spLocks noChangeArrowheads="1"/>
          </p:cNvSpPr>
          <p:nvPr/>
        </p:nvSpPr>
        <p:spPr bwMode="auto">
          <a:xfrm>
            <a:off x="0" y="4437063"/>
            <a:ext cx="2984500" cy="2420937"/>
          </a:xfrm>
          <a:prstGeom prst="rect">
            <a:avLst/>
          </a:prstGeom>
          <a:gradFill rotWithShape="0">
            <a:gsLst>
              <a:gs pos="0">
                <a:srgbClr val="F5B400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Rectangle 655"/>
          <p:cNvSpPr>
            <a:spLocks noChangeArrowheads="1"/>
          </p:cNvSpPr>
          <p:nvPr/>
        </p:nvSpPr>
        <p:spPr bwMode="auto">
          <a:xfrm>
            <a:off x="3175" y="1125538"/>
            <a:ext cx="2984500" cy="3311525"/>
          </a:xfrm>
          <a:prstGeom prst="rect">
            <a:avLst/>
          </a:prstGeom>
          <a:gradFill rotWithShape="0">
            <a:gsLst>
              <a:gs pos="0">
                <a:srgbClr val="F5B400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2" name="Picture 654" descr="трет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5400"/>
            <a:ext cx="3544888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39"/>
          <p:cNvSpPr>
            <a:spLocks noChangeArrowheads="1"/>
          </p:cNvSpPr>
          <p:nvPr/>
        </p:nvSpPr>
        <p:spPr bwMode="auto">
          <a:xfrm>
            <a:off x="0" y="-1588"/>
            <a:ext cx="9144000" cy="263526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Rectangle 340"/>
          <p:cNvSpPr>
            <a:spLocks noChangeArrowheads="1"/>
          </p:cNvSpPr>
          <p:nvPr/>
        </p:nvSpPr>
        <p:spPr bwMode="auto">
          <a:xfrm>
            <a:off x="0" y="280988"/>
            <a:ext cx="9140825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Rectangle 341"/>
          <p:cNvSpPr>
            <a:spLocks noChangeArrowheads="1"/>
          </p:cNvSpPr>
          <p:nvPr/>
        </p:nvSpPr>
        <p:spPr bwMode="auto">
          <a:xfrm>
            <a:off x="1588" y="6278563"/>
            <a:ext cx="9140825" cy="584200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Freeform 577"/>
          <p:cNvSpPr>
            <a:spLocks noEditPoints="1"/>
          </p:cNvSpPr>
          <p:nvPr/>
        </p:nvSpPr>
        <p:spPr bwMode="auto">
          <a:xfrm>
            <a:off x="779463" y="439738"/>
            <a:ext cx="2252662" cy="454025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Rectangle 646"/>
          <p:cNvSpPr>
            <a:spLocks noChangeArrowheads="1"/>
          </p:cNvSpPr>
          <p:nvPr/>
        </p:nvSpPr>
        <p:spPr bwMode="auto">
          <a:xfrm>
            <a:off x="-3175" y="1065213"/>
            <a:ext cx="9147175" cy="34925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3000375" y="1500174"/>
            <a:ext cx="6143625" cy="4429156"/>
          </a:xfrm>
          <a:noFill/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1С-Рейтинг: Элеватор, редакции 4.0</a:t>
            </a:r>
            <a:br>
              <a:rPr lang="ru-RU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1С:Предприятие 8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62" name="Picture 65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15925"/>
            <a:ext cx="539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Line 657"/>
          <p:cNvSpPr>
            <a:spLocks noChangeShapeType="1"/>
          </p:cNvSpPr>
          <p:nvPr/>
        </p:nvSpPr>
        <p:spPr bwMode="auto">
          <a:xfrm>
            <a:off x="0" y="6254750"/>
            <a:ext cx="9140825" cy="3651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Picture 9" descr="C:\Documents and Settings\A_Sychev.CENTRE\Рабочий стол\Логотип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328591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Показатели качества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7008" y="97558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 smtClean="0"/>
              <a:t>Качественные </a:t>
            </a:r>
            <a:r>
              <a:rPr lang="ru-RU" sz="2000" dirty="0"/>
              <a:t>характеристики заполняются в документах в </a:t>
            </a:r>
            <a:r>
              <a:rPr lang="ru-RU" sz="2000" dirty="0" smtClean="0"/>
              <a:t>одноименной табличной части по кнопке Добавить 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2" y="1916832"/>
            <a:ext cx="7305812" cy="31451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Показатели качества в отчетах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В специализированных отчетах подсистемы «Элеватор», оперирующихся на показатели качества зерна или продукции, можно управлять списком качественных характеристик, по которым необходимо получить данные.</a:t>
            </a:r>
          </a:p>
        </p:txBody>
      </p:sp>
      <p:sp>
        <p:nvSpPr>
          <p:cNvPr id="17" name="Стрелка вправо 16"/>
          <p:cNvSpPr/>
          <p:nvPr/>
        </p:nvSpPr>
        <p:spPr>
          <a:xfrm rot="20350398">
            <a:off x="3658322" y="4940763"/>
            <a:ext cx="2918258" cy="218918"/>
          </a:xfrm>
          <a:prstGeom prst="rightArrow">
            <a:avLst>
              <a:gd name="adj1" fmla="val 50000"/>
              <a:gd name="adj2" fmla="val 70911"/>
            </a:avLst>
          </a:prstGeom>
          <a:solidFill>
            <a:srgbClr val="FFFFC9">
              <a:alpha val="80000"/>
            </a:srgbClr>
          </a:solidFill>
          <a:ln>
            <a:solidFill>
              <a:srgbClr val="F5B4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" y="2341551"/>
            <a:ext cx="8055961" cy="38111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Базисный выход продукции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Регистрация базисных (нормативных) коэффициентов выхода готовой продукции по различным видам культур.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7" y="1844824"/>
            <a:ext cx="8404765" cy="33204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Настройки пользователя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Заполнение реквизитов документов подсистемы «Элеватор» значениями «по умолчанию», установленными для каждого пользователя.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132856"/>
            <a:ext cx="8247091" cy="3378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3" descr="перв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6000792" cy="571504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ввода начальных остатков зерна и продукции при переходе с ред. 2.0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794427"/>
                </a:solidFill>
              </a:rPr>
              <a:t>1С-Рейтинг: Элеватор</a:t>
            </a:r>
          </a:p>
        </p:txBody>
      </p:sp>
      <p:pic>
        <p:nvPicPr>
          <p:cNvPr id="15368" name="Picture 31" descr="Logo_Gradient_B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32"/>
          <p:cNvSpPr txBox="1">
            <a:spLocks noChangeArrowheads="1"/>
          </p:cNvSpPr>
          <p:nvPr/>
        </p:nvSpPr>
        <p:spPr bwMode="auto">
          <a:xfrm>
            <a:off x="6643688" y="142875"/>
            <a:ext cx="25003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latin typeface="GymnasiaCompressed"/>
              </a:rPr>
              <a:t>1С-РЕЙТИНГ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2724" y="2601913"/>
            <a:ext cx="8715375" cy="3571875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1928813" y="1000125"/>
            <a:ext cx="5286375" cy="8572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Предыдущая учетная система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329113" y="2068513"/>
            <a:ext cx="360362" cy="360362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82274" y="2757486"/>
            <a:ext cx="8266189" cy="3335810"/>
            <a:chOff x="1024407" y="2757487"/>
            <a:chExt cx="6839953" cy="2119406"/>
          </a:xfrm>
        </p:grpSpPr>
        <p:sp>
          <p:nvSpPr>
            <p:cNvPr id="27" name="Блок-схема: несколько документов 26"/>
            <p:cNvSpPr>
              <a:spLocks noChangeAspect="1"/>
            </p:cNvSpPr>
            <p:nvPr/>
          </p:nvSpPr>
          <p:spPr>
            <a:xfrm>
              <a:off x="6557847" y="3941530"/>
              <a:ext cx="1306513" cy="654050"/>
            </a:xfrm>
            <a:prstGeom prst="flowChartMulti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Документ </a:t>
              </a:r>
              <a:r>
                <a:rPr lang="ru-RU" sz="1100" dirty="0" smtClean="0">
                  <a:solidFill>
                    <a:schemeClr val="tx1"/>
                  </a:solidFill>
                </a:rPr>
                <a:t>«Проба зерна»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Блок-схема: несколько документов 29"/>
            <p:cNvSpPr/>
            <p:nvPr/>
          </p:nvSpPr>
          <p:spPr>
            <a:xfrm>
              <a:off x="4186706" y="4029074"/>
              <a:ext cx="1306512" cy="650875"/>
            </a:xfrm>
            <a:prstGeom prst="flowChartMulti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Документ «Ввод начальных остатков зерна и продукции»</a:t>
              </a:r>
            </a:p>
          </p:txBody>
        </p:sp>
        <p:sp>
          <p:nvSpPr>
            <p:cNvPr id="39" name="Блок-схема: карточка 38"/>
            <p:cNvSpPr>
              <a:spLocks noChangeAspect="1"/>
            </p:cNvSpPr>
            <p:nvPr/>
          </p:nvSpPr>
          <p:spPr>
            <a:xfrm>
              <a:off x="1024407" y="4222843"/>
              <a:ext cx="1306512" cy="654050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Отчет «Движение зерна и продукции»</a:t>
              </a:r>
            </a:p>
          </p:txBody>
        </p:sp>
        <p:sp>
          <p:nvSpPr>
            <p:cNvPr id="24" name="Стрелка влево 23"/>
            <p:cNvSpPr/>
            <p:nvPr/>
          </p:nvSpPr>
          <p:spPr>
            <a:xfrm rot="14231999">
              <a:off x="3939041" y="3628112"/>
              <a:ext cx="360362" cy="2159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/>
            </a:p>
          </p:txBody>
        </p:sp>
        <p:sp>
          <p:nvSpPr>
            <p:cNvPr id="29" name="Стрелка влево 28"/>
            <p:cNvSpPr/>
            <p:nvPr/>
          </p:nvSpPr>
          <p:spPr>
            <a:xfrm rot="17862675">
              <a:off x="5408292" y="3644722"/>
              <a:ext cx="415517" cy="2099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/>
            </a:p>
          </p:txBody>
        </p:sp>
        <p:sp>
          <p:nvSpPr>
            <p:cNvPr id="36" name="Стрелка влево 35"/>
            <p:cNvSpPr/>
            <p:nvPr/>
          </p:nvSpPr>
          <p:spPr>
            <a:xfrm rot="16200000">
              <a:off x="6609490" y="3623890"/>
              <a:ext cx="360363" cy="2159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/>
            </a:p>
          </p:txBody>
        </p:sp>
        <p:sp>
          <p:nvSpPr>
            <p:cNvPr id="38" name="Блок-схема: решение 37"/>
            <p:cNvSpPr/>
            <p:nvPr/>
          </p:nvSpPr>
          <p:spPr>
            <a:xfrm>
              <a:off x="4764241" y="2757487"/>
              <a:ext cx="2473101" cy="792162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Зерно собственное</a:t>
              </a:r>
              <a:r>
                <a:rPr lang="ru-RU" sz="1100" dirty="0" smtClean="0">
                  <a:solidFill>
                    <a:schemeClr val="tx1"/>
                  </a:solidFill>
                </a:rPr>
                <a:t>, на хранении, давальческое, государственное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42" name="Стрелка влево 41"/>
            <p:cNvSpPr/>
            <p:nvPr/>
          </p:nvSpPr>
          <p:spPr>
            <a:xfrm>
              <a:off x="2610786" y="4442712"/>
              <a:ext cx="1428750" cy="214313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00"/>
            </a:p>
          </p:txBody>
        </p:sp>
        <p:sp>
          <p:nvSpPr>
            <p:cNvPr id="32" name="Блок-схема: решение 31"/>
            <p:cNvSpPr/>
            <p:nvPr/>
          </p:nvSpPr>
          <p:spPr>
            <a:xfrm>
              <a:off x="3049130" y="2820195"/>
              <a:ext cx="1640345" cy="660399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dirty="0" smtClean="0">
                  <a:solidFill>
                    <a:schemeClr val="tx1"/>
                  </a:solidFill>
                </a:rPr>
                <a:t>Продукция собственная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3" descr="перв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6000792" cy="571504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ввода начальных остатков зерна и продукции при переходе с ред. 3.0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794427"/>
                </a:solidFill>
              </a:rPr>
              <a:t>1С-Рейтинг: Элеватор</a:t>
            </a:r>
          </a:p>
        </p:txBody>
      </p:sp>
      <p:pic>
        <p:nvPicPr>
          <p:cNvPr id="15368" name="Picture 31" descr="Logo_Gradient_B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32"/>
          <p:cNvSpPr txBox="1">
            <a:spLocks noChangeArrowheads="1"/>
          </p:cNvSpPr>
          <p:nvPr/>
        </p:nvSpPr>
        <p:spPr bwMode="auto">
          <a:xfrm>
            <a:off x="6643688" y="142875"/>
            <a:ext cx="250031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latin typeface="GymnasiaCompressed"/>
              </a:rPr>
              <a:t>1С-РЕЙТИНГ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8344" y="2457441"/>
            <a:ext cx="8715375" cy="3571875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1928813" y="1000125"/>
            <a:ext cx="5286375" cy="8572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Предыдущая учетная система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329113" y="2068513"/>
            <a:ext cx="360362" cy="360362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Блок-схема: несколько документов 29"/>
          <p:cNvSpPr/>
          <p:nvPr/>
        </p:nvSpPr>
        <p:spPr>
          <a:xfrm>
            <a:off x="2928926" y="4071942"/>
            <a:ext cx="4929222" cy="714380"/>
          </a:xfrm>
          <a:prstGeom prst="flowChartMulti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Документ «Ввод начальных остатков зерна и продукции»</a:t>
            </a:r>
          </a:p>
        </p:txBody>
      </p:sp>
      <p:sp>
        <p:nvSpPr>
          <p:cNvPr id="39" name="Блок-схема: карточка 38"/>
          <p:cNvSpPr>
            <a:spLocks noChangeAspect="1"/>
          </p:cNvSpPr>
          <p:nvPr/>
        </p:nvSpPr>
        <p:spPr>
          <a:xfrm>
            <a:off x="3500430" y="5286388"/>
            <a:ext cx="1306512" cy="654050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Отчет «Движение зерна и </a:t>
            </a:r>
            <a:r>
              <a:rPr lang="ru-RU" sz="900" dirty="0" smtClean="0">
                <a:solidFill>
                  <a:schemeClr val="tx1"/>
                </a:solidFill>
              </a:rPr>
              <a:t>продукции по местам хранения»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 rot="16200000">
            <a:off x="4428331" y="3644107"/>
            <a:ext cx="360362" cy="2159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3929058" y="2857496"/>
            <a:ext cx="1306513" cy="6508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Зерно </a:t>
            </a:r>
            <a:r>
              <a:rPr lang="ru-RU" sz="800" dirty="0" smtClean="0">
                <a:solidFill>
                  <a:schemeClr val="tx1"/>
                </a:solidFill>
              </a:rPr>
              <a:t>по местам хранения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5786445" y="3643315"/>
            <a:ext cx="357191" cy="214313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6200000">
            <a:off x="7142975" y="3644107"/>
            <a:ext cx="360363" cy="2159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Блок-схема: решение 37"/>
          <p:cNvSpPr/>
          <p:nvPr/>
        </p:nvSpPr>
        <p:spPr>
          <a:xfrm>
            <a:off x="5286380" y="2857496"/>
            <a:ext cx="1306513" cy="6508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780" dirty="0" smtClean="0">
                <a:solidFill>
                  <a:schemeClr val="tx1"/>
                </a:solidFill>
              </a:rPr>
              <a:t>Продукция по складам</a:t>
            </a:r>
            <a:endParaRPr lang="ru-RU" sz="780" dirty="0">
              <a:solidFill>
                <a:schemeClr val="tx1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 rot="16200000">
            <a:off x="3071803" y="3643314"/>
            <a:ext cx="357190" cy="214313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 rot="16200000">
            <a:off x="4036215" y="4964917"/>
            <a:ext cx="428628" cy="214313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2571736" y="2857496"/>
            <a:ext cx="1306513" cy="6508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</a:rPr>
              <a:t>Зерно </a:t>
            </a:r>
            <a:r>
              <a:rPr lang="ru-RU" sz="800" dirty="0" smtClean="0">
                <a:solidFill>
                  <a:schemeClr val="tx1"/>
                </a:solidFill>
              </a:rPr>
              <a:t>по лицевым счетам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3" name="Блок-схема: решение 32"/>
          <p:cNvSpPr/>
          <p:nvPr/>
        </p:nvSpPr>
        <p:spPr>
          <a:xfrm>
            <a:off x="214282" y="2571744"/>
            <a:ext cx="2000264" cy="121444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</a:rPr>
              <a:t>Вид собственности: Зерно собственное, давальческое, на хранении, государственное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6643702" y="2857496"/>
            <a:ext cx="1306513" cy="65087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780" dirty="0" smtClean="0">
                <a:solidFill>
                  <a:schemeClr val="tx1"/>
                </a:solidFill>
              </a:rPr>
              <a:t>Продукция давальческая</a:t>
            </a:r>
            <a:endParaRPr lang="ru-RU" sz="780" dirty="0">
              <a:solidFill>
                <a:schemeClr val="tx1"/>
              </a:solidFill>
            </a:endParaRPr>
          </a:p>
        </p:txBody>
      </p:sp>
      <p:sp>
        <p:nvSpPr>
          <p:cNvPr id="35" name="Стрелка влево 34"/>
          <p:cNvSpPr/>
          <p:nvPr/>
        </p:nvSpPr>
        <p:spPr>
          <a:xfrm rot="10800000">
            <a:off x="2221182" y="3083294"/>
            <a:ext cx="360362" cy="2159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Блок-схема: карточка 36"/>
          <p:cNvSpPr>
            <a:spLocks noChangeAspect="1"/>
          </p:cNvSpPr>
          <p:nvPr/>
        </p:nvSpPr>
        <p:spPr>
          <a:xfrm>
            <a:off x="5286380" y="5286388"/>
            <a:ext cx="1306512" cy="654050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</a:rPr>
              <a:t>Отчет «Движение зерна и </a:t>
            </a:r>
            <a:r>
              <a:rPr lang="ru-RU" sz="900" dirty="0" smtClean="0">
                <a:solidFill>
                  <a:schemeClr val="tx1"/>
                </a:solidFill>
              </a:rPr>
              <a:t>продукции по видам операций»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 rot="16200000">
            <a:off x="5750727" y="4964917"/>
            <a:ext cx="428628" cy="214313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Зерновая расписка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Учет всего цикла обращения зерновых расписок от выдачи и совершения индоссаментов, до погашения.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00808"/>
            <a:ext cx="6698560" cy="43742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Регистрация остатков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Регистрация сведений о начальных остатках зерна и готовой продукции всех видов (собственное, давальческое, государственное и на хранении) и показателей качества зерна.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0160"/>
            <a:ext cx="8856984" cy="32324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Движение зерна и продукции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Отчет «</a:t>
            </a:r>
            <a:r>
              <a:rPr lang="ru-RU" sz="2000" b="1" dirty="0" smtClean="0"/>
              <a:t>Движение зерна, продукции по местам хранения»</a:t>
            </a:r>
          </a:p>
          <a:p>
            <a:r>
              <a:rPr lang="ru-RU" sz="2000" dirty="0" smtClean="0"/>
              <a:t>предназначен для отражения движения зерна (собственного, на хранении, давальческого и государственного) и продукции (собственной и давальческой) по местам хранения за указанный период.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" y="2708920"/>
            <a:ext cx="8272404" cy="30488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Движение зерна и продукции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Отчет «</a:t>
            </a:r>
            <a:r>
              <a:rPr lang="ru-RU" sz="2000" b="1" dirty="0" smtClean="0"/>
              <a:t>Движение зерна, продукции по видам операций»</a:t>
            </a:r>
          </a:p>
          <a:p>
            <a:r>
              <a:rPr lang="ru-RU" sz="2000" dirty="0" smtClean="0"/>
              <a:t>предназначен для отражения движения зерна (собственного, на хранении, давальческого и государственного) и продукции (собственной и давальческой) за указанный период.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" y="2420888"/>
            <a:ext cx="8916173" cy="32616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Назначение прикладного решения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7158" y="857232"/>
            <a:ext cx="8429684" cy="33239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indent="361950">
              <a:spcBef>
                <a:spcPts val="600"/>
              </a:spcBef>
              <a:buNone/>
            </a:pPr>
            <a:r>
              <a:rPr lang="ru-RU" sz="2000" dirty="0" smtClean="0"/>
              <a:t>Прикладное решение «1С-Рейтинг: Элеватор» предназначено для ведения количественно-качественного учета поступившего, переработанного, отгруженного зерна, производимой продукции, а также количественного учета горюче-смазочных материалов и угля, поступившего на ответственное хранение. </a:t>
            </a:r>
          </a:p>
          <a:p>
            <a:pPr marL="0" indent="361950">
              <a:spcBef>
                <a:spcPts val="600"/>
              </a:spcBef>
              <a:buNone/>
            </a:pPr>
            <a:r>
              <a:rPr lang="ru-RU" sz="2000" dirty="0" smtClean="0"/>
              <a:t>Конфигурация «1С-Рейтинг: Элеватор» является самостоятельным решением и имеет возможность производить обмен с типовой конфигурацией «Бухгалтерия для Казахстана» редакции 3.0.</a:t>
            </a:r>
          </a:p>
          <a:p>
            <a:pPr indent="361950">
              <a:spcBef>
                <a:spcPts val="600"/>
              </a:spcBef>
              <a:buNone/>
            </a:pPr>
            <a:r>
              <a:rPr lang="ru-RU" sz="2000" dirty="0" smtClean="0"/>
              <a:t>Конфигурация разработана для платформы «1С:Предприятия 8».</a:t>
            </a:r>
          </a:p>
        </p:txBody>
      </p:sp>
      <p:pic>
        <p:nvPicPr>
          <p:cNvPr id="12" name="Рисунок 11" descr="Короб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143380"/>
            <a:ext cx="1643074" cy="225871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поступления зерна 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142844" y="831694"/>
            <a:ext cx="8858312" cy="5454826"/>
            <a:chOff x="142844" y="831694"/>
            <a:chExt cx="8858312" cy="545482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42844" y="928670"/>
              <a:ext cx="4500594" cy="2928958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Весовая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pic>
          <p:nvPicPr>
            <p:cNvPr id="20" name="Рисунок 19" descr="Untitle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0082" y="831694"/>
              <a:ext cx="1161918" cy="954232"/>
            </a:xfrm>
            <a:prstGeom prst="rect">
              <a:avLst/>
            </a:prstGeom>
          </p:spPr>
        </p:pic>
        <p:pic>
          <p:nvPicPr>
            <p:cNvPr id="21" name="Рисунок 20" descr="Untitled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282" y="857232"/>
              <a:ext cx="1204323" cy="857256"/>
            </a:xfrm>
            <a:prstGeom prst="rect">
              <a:avLst/>
            </a:prstGeom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142844" y="4357694"/>
              <a:ext cx="8858312" cy="1928826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Бухгалтерия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22" name="Блок-схема: несколько документов 21"/>
            <p:cNvSpPr>
              <a:spLocks noChangeAspect="1"/>
            </p:cNvSpPr>
            <p:nvPr/>
          </p:nvSpPr>
          <p:spPr>
            <a:xfrm>
              <a:off x="1693996" y="1847122"/>
              <a:ext cx="1306368" cy="653184"/>
            </a:xfrm>
            <a:prstGeom prst="flowChartMulti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«Поступление зерна»</a:t>
              </a:r>
            </a:p>
          </p:txBody>
        </p:sp>
        <p:sp>
          <p:nvSpPr>
            <p:cNvPr id="29" name="Блок-схема: карточка 28"/>
            <p:cNvSpPr>
              <a:spLocks noChangeAspect="1"/>
            </p:cNvSpPr>
            <p:nvPr/>
          </p:nvSpPr>
          <p:spPr>
            <a:xfrm>
              <a:off x="3214678" y="2888875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«Журнал регистрации взвешивания грузов на автомобильных весах»</a:t>
              </a:r>
            </a:p>
          </p:txBody>
        </p:sp>
        <p:sp>
          <p:nvSpPr>
            <p:cNvPr id="31" name="Блок-схема: карточка 30"/>
            <p:cNvSpPr>
              <a:spLocks noChangeAspect="1"/>
            </p:cNvSpPr>
            <p:nvPr/>
          </p:nvSpPr>
          <p:spPr>
            <a:xfrm>
              <a:off x="214282" y="2888875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«Журнал регистрации взвешивания грузов на вагонных весах»</a:t>
              </a:r>
            </a:p>
          </p:txBody>
        </p:sp>
        <p:sp>
          <p:nvSpPr>
            <p:cNvPr id="34" name="Стрелка влево 33"/>
            <p:cNvSpPr/>
            <p:nvPr/>
          </p:nvSpPr>
          <p:spPr>
            <a:xfrm rot="13500000">
              <a:off x="2952573" y="2561616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143504" y="928670"/>
              <a:ext cx="3857652" cy="2928958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Лаборатория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38" name="Блок-схема: документ 37"/>
            <p:cNvSpPr/>
            <p:nvPr/>
          </p:nvSpPr>
          <p:spPr>
            <a:xfrm>
              <a:off x="6429388" y="1347056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Документ «Проба зерна»</a:t>
              </a:r>
            </a:p>
          </p:txBody>
        </p:sp>
        <p:sp>
          <p:nvSpPr>
            <p:cNvPr id="41" name="Блок-схема: карточка 40"/>
            <p:cNvSpPr>
              <a:spLocks noChangeAspect="1"/>
            </p:cNvSpPr>
            <p:nvPr/>
          </p:nvSpPr>
          <p:spPr>
            <a:xfrm>
              <a:off x="6429388" y="2704378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Отчет «Средневзвешенное качество»</a:t>
              </a:r>
            </a:p>
          </p:txBody>
        </p:sp>
        <p:sp>
          <p:nvSpPr>
            <p:cNvPr id="44" name="Стрелка вниз 43"/>
            <p:cNvSpPr/>
            <p:nvPr/>
          </p:nvSpPr>
          <p:spPr>
            <a:xfrm rot="16200000">
              <a:off x="4714875" y="2201805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>
              <a:off x="2214546" y="3929066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>
              <a:off x="6897772" y="3929066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документ 46"/>
            <p:cNvSpPr/>
            <p:nvPr/>
          </p:nvSpPr>
          <p:spPr>
            <a:xfrm>
              <a:off x="3929058" y="4429132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«Реестр накладных на поступление зерна»</a:t>
              </a:r>
            </a:p>
          </p:txBody>
        </p:sp>
        <p:sp>
          <p:nvSpPr>
            <p:cNvPr id="48" name="Блок-схема: карточка 47"/>
            <p:cNvSpPr>
              <a:spLocks noChangeAspect="1"/>
            </p:cNvSpPr>
            <p:nvPr/>
          </p:nvSpPr>
          <p:spPr>
            <a:xfrm>
              <a:off x="1285852" y="4429132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«Книга количественно-качественного учета»</a:t>
              </a:r>
            </a:p>
          </p:txBody>
        </p:sp>
        <p:sp>
          <p:nvSpPr>
            <p:cNvPr id="49" name="Блок-схема: карточка 48"/>
            <p:cNvSpPr>
              <a:spLocks noChangeAspect="1"/>
            </p:cNvSpPr>
            <p:nvPr/>
          </p:nvSpPr>
          <p:spPr>
            <a:xfrm>
              <a:off x="6643702" y="4429132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«Движение зерна и продукции»</a:t>
              </a:r>
            </a:p>
          </p:txBody>
        </p:sp>
        <p:sp>
          <p:nvSpPr>
            <p:cNvPr id="51" name="Блок-схема: решение 50"/>
            <p:cNvSpPr/>
            <p:nvPr/>
          </p:nvSpPr>
          <p:spPr>
            <a:xfrm>
              <a:off x="2357422" y="5286388"/>
              <a:ext cx="1306800" cy="651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Собственное зерно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39" name="Блок-схема: решение 38"/>
            <p:cNvSpPr/>
            <p:nvPr/>
          </p:nvSpPr>
          <p:spPr>
            <a:xfrm>
              <a:off x="5572132" y="5286388"/>
              <a:ext cx="1306800" cy="651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Зерно на хранении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2" name="Стрелка влево 41"/>
            <p:cNvSpPr/>
            <p:nvPr/>
          </p:nvSpPr>
          <p:spPr>
            <a:xfrm rot="18900000">
              <a:off x="1380937" y="2617287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 влево 55"/>
            <p:cNvSpPr/>
            <p:nvPr/>
          </p:nvSpPr>
          <p:spPr>
            <a:xfrm rot="13500000">
              <a:off x="1380938" y="1595821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трелка влево 56"/>
            <p:cNvSpPr/>
            <p:nvPr/>
          </p:nvSpPr>
          <p:spPr>
            <a:xfrm rot="18900000">
              <a:off x="3024011" y="1595821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лево 57"/>
            <p:cNvSpPr/>
            <p:nvPr/>
          </p:nvSpPr>
          <p:spPr>
            <a:xfrm rot="16200000">
              <a:off x="6857454" y="2276312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трелка влево 58"/>
            <p:cNvSpPr/>
            <p:nvPr/>
          </p:nvSpPr>
          <p:spPr>
            <a:xfrm>
              <a:off x="2928926" y="4667655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трелка влево 59"/>
            <p:cNvSpPr/>
            <p:nvPr/>
          </p:nvSpPr>
          <p:spPr>
            <a:xfrm rot="10800000">
              <a:off x="5643570" y="4714884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лево 60"/>
            <p:cNvSpPr/>
            <p:nvPr/>
          </p:nvSpPr>
          <p:spPr>
            <a:xfrm rot="16200000">
              <a:off x="4392562" y="5180074"/>
              <a:ext cx="432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 влево 62"/>
            <p:cNvSpPr/>
            <p:nvPr/>
          </p:nvSpPr>
          <p:spPr>
            <a:xfrm rot="18900000">
              <a:off x="3595514" y="5096283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лево 63"/>
            <p:cNvSpPr/>
            <p:nvPr/>
          </p:nvSpPr>
          <p:spPr>
            <a:xfrm rot="12521177">
              <a:off x="5322727" y="5072094"/>
              <a:ext cx="360000" cy="24349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Блок-схема: решение 42"/>
          <p:cNvSpPr/>
          <p:nvPr/>
        </p:nvSpPr>
        <p:spPr>
          <a:xfrm>
            <a:off x="3929058" y="5572140"/>
            <a:ext cx="1357322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Давальческое зерно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57232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Поступление зерна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Регистрация товарно-транспортных и железнодорожных накладных при поступлении и отгрузке зерна.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3" y="1707406"/>
            <a:ext cx="7286894" cy="46267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857232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Поступление зерна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Формирование отчетов «Журнал регистрации взвешивания грузов на автомобильных весах» и «Журнал регистрации грузов на железнодорожных весах» </a:t>
            </a:r>
            <a:r>
              <a:rPr lang="ru-RU" sz="2000" dirty="0" smtClean="0"/>
              <a:t>с </a:t>
            </a:r>
            <a:r>
              <a:rPr lang="ru-RU" sz="2000" dirty="0" smtClean="0"/>
              <a:t>отбором </a:t>
            </a:r>
            <a:r>
              <a:rPr lang="ru-RU" sz="2000" dirty="0" smtClean="0"/>
              <a:t>по </a:t>
            </a:r>
            <a:r>
              <a:rPr lang="ru-RU" sz="2000" dirty="0"/>
              <a:t>поступлению и отгрузке.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1982414"/>
            <a:ext cx="8759552" cy="38094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Средневзвешенное качество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7008" y="97693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Расчет средневзвешенного качества зерна в разрезе различных качественных характеристик.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1988840"/>
            <a:ext cx="8621345" cy="32952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Реестр на поступление зерна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Формирование документов по расчету зачтенного веса зерна при поступлении, а также предварительный расчет сумм услуг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" y="1723221"/>
            <a:ext cx="7273899" cy="37516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71" y="3717032"/>
            <a:ext cx="7811774" cy="25583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Количественно-качественный учет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отчетов «Книга количественно-качественного учета зерна» и «Журнал количественно-качественного учета продукции».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6" y="3000547"/>
            <a:ext cx="6164495" cy="3249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17" y="1855152"/>
            <a:ext cx="5763365" cy="31175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улучшения качества зерна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142844" y="928670"/>
            <a:ext cx="8858312" cy="5357850"/>
            <a:chOff x="142844" y="928670"/>
            <a:chExt cx="8858312" cy="53578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42844" y="4357694"/>
              <a:ext cx="8858312" cy="1928826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Бухгалтерия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42844" y="928670"/>
              <a:ext cx="3143272" cy="2928958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Лаборатория (до очистки)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38" name="Блок-схема: документ 37"/>
            <p:cNvSpPr/>
            <p:nvPr/>
          </p:nvSpPr>
          <p:spPr>
            <a:xfrm>
              <a:off x="1071538" y="2063020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Документ «Проба зерна»</a:t>
              </a:r>
            </a:p>
          </p:txBody>
        </p:sp>
        <p:sp>
          <p:nvSpPr>
            <p:cNvPr id="45" name="Стрелка вниз 44"/>
            <p:cNvSpPr/>
            <p:nvPr/>
          </p:nvSpPr>
          <p:spPr>
            <a:xfrm>
              <a:off x="1529350" y="3929066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>
              <a:off x="6283702" y="3929066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документ 46"/>
            <p:cNvSpPr/>
            <p:nvPr/>
          </p:nvSpPr>
          <p:spPr>
            <a:xfrm>
              <a:off x="3929058" y="4429132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«Акт очистки, сушки зерна»</a:t>
              </a:r>
            </a:p>
          </p:txBody>
        </p:sp>
        <p:sp>
          <p:nvSpPr>
            <p:cNvPr id="48" name="Блок-схема: карточка 47"/>
            <p:cNvSpPr>
              <a:spLocks noChangeAspect="1"/>
            </p:cNvSpPr>
            <p:nvPr/>
          </p:nvSpPr>
          <p:spPr>
            <a:xfrm>
              <a:off x="1214414" y="4429132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«Книга количественно-качественного учета»</a:t>
              </a:r>
            </a:p>
          </p:txBody>
        </p:sp>
        <p:sp>
          <p:nvSpPr>
            <p:cNvPr id="49" name="Блок-схема: карточка 48"/>
            <p:cNvSpPr>
              <a:spLocks noChangeAspect="1"/>
            </p:cNvSpPr>
            <p:nvPr/>
          </p:nvSpPr>
          <p:spPr>
            <a:xfrm>
              <a:off x="6643702" y="4429132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«Движение зерна и продукции»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929058" y="928670"/>
              <a:ext cx="5072098" cy="2928958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Лаборатория (после очистки)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54" name="Блок-схема: данные 53"/>
            <p:cNvSpPr/>
            <p:nvPr/>
          </p:nvSpPr>
          <p:spPr>
            <a:xfrm>
              <a:off x="4836836" y="2420210"/>
              <a:ext cx="1306800" cy="651600"/>
            </a:xfrm>
            <a:prstGeom prst="flowChartInputOutput">
              <a:avLst/>
            </a:prstGeom>
            <a:solidFill>
              <a:srgbClr val="9797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Базисные качественные характеристики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pic>
          <p:nvPicPr>
            <p:cNvPr id="56" name="Рисунок 55" descr="ЗначокКонтрагент3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5704" y="1214422"/>
              <a:ext cx="519114" cy="519114"/>
            </a:xfrm>
            <a:prstGeom prst="rect">
              <a:avLst/>
            </a:prstGeom>
          </p:spPr>
        </p:pic>
        <p:pic>
          <p:nvPicPr>
            <p:cNvPr id="57" name="Рисунок 56" descr="ЗначокОрганизация3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0114" y="1205764"/>
              <a:ext cx="519114" cy="51911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4071934" y="1714488"/>
              <a:ext cx="977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Контрагент</a:t>
              </a:r>
              <a:endParaRPr lang="ru-RU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31156" y="1714488"/>
              <a:ext cx="1112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Организация</a:t>
              </a:r>
              <a:endParaRPr lang="ru-RU" sz="1200" dirty="0"/>
            </a:p>
          </p:txBody>
        </p:sp>
        <p:sp>
          <p:nvSpPr>
            <p:cNvPr id="60" name="Блок-схема: документ 59"/>
            <p:cNvSpPr/>
            <p:nvPr/>
          </p:nvSpPr>
          <p:spPr>
            <a:xfrm>
              <a:off x="7500958" y="2491648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Документ «Проба зерна»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536606" y="2634524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или</a:t>
              </a:r>
              <a:endParaRPr lang="ru-RU" sz="1600" dirty="0"/>
            </a:p>
          </p:txBody>
        </p:sp>
        <p:sp>
          <p:nvSpPr>
            <p:cNvPr id="64" name="Блок-схема: карточка 63"/>
            <p:cNvSpPr>
              <a:spLocks noChangeAspect="1"/>
            </p:cNvSpPr>
            <p:nvPr/>
          </p:nvSpPr>
          <p:spPr>
            <a:xfrm>
              <a:off x="2214546" y="5572140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«Журнал подработки»</a:t>
              </a:r>
            </a:p>
          </p:txBody>
        </p:sp>
        <p:sp>
          <p:nvSpPr>
            <p:cNvPr id="67" name="Блок-схема: документ 66"/>
            <p:cNvSpPr/>
            <p:nvPr/>
          </p:nvSpPr>
          <p:spPr>
            <a:xfrm>
              <a:off x="5643570" y="5572140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«Акт на уничтожение негодных отходов»</a:t>
              </a:r>
            </a:p>
          </p:txBody>
        </p:sp>
        <p:sp>
          <p:nvSpPr>
            <p:cNvPr id="40" name="Стрелка влево 39"/>
            <p:cNvSpPr/>
            <p:nvPr/>
          </p:nvSpPr>
          <p:spPr>
            <a:xfrm rot="13500000">
              <a:off x="4768919" y="2087228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лево 40"/>
            <p:cNvSpPr/>
            <p:nvPr/>
          </p:nvSpPr>
          <p:spPr>
            <a:xfrm rot="18900000">
              <a:off x="5983365" y="2087230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лево 41"/>
            <p:cNvSpPr/>
            <p:nvPr/>
          </p:nvSpPr>
          <p:spPr>
            <a:xfrm rot="13500000">
              <a:off x="5238590" y="5239159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лево 42"/>
            <p:cNvSpPr/>
            <p:nvPr/>
          </p:nvSpPr>
          <p:spPr>
            <a:xfrm rot="18900000">
              <a:off x="3545411" y="5239158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лево 43"/>
            <p:cNvSpPr/>
            <p:nvPr/>
          </p:nvSpPr>
          <p:spPr>
            <a:xfrm>
              <a:off x="2857488" y="4643446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лево 50"/>
            <p:cNvSpPr/>
            <p:nvPr/>
          </p:nvSpPr>
          <p:spPr>
            <a:xfrm rot="10800000">
              <a:off x="5638512" y="4643446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лево 51"/>
            <p:cNvSpPr/>
            <p:nvPr/>
          </p:nvSpPr>
          <p:spPr>
            <a:xfrm rot="8100000">
              <a:off x="6953101" y="5239159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Подработка зерна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Регистрация операций подработки (очистки, сушки) зерна, а также оприходование получаемых побочных продуктов и отходов с указанием качества.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3975"/>
            <a:ext cx="6507890" cy="43592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Журнал подработки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7008" y="993015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отчета «Журнал подработки» отображающего данные подработки за указанный период.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2060848"/>
            <a:ext cx="8337866" cy="28697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Списание негодных отходов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актов на уничтожение негодных отходов полученных после очистки зерна.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99184"/>
            <a:ext cx="7884923" cy="45275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Назначение прикладного решения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spcBef>
                <a:spcPts val="600"/>
              </a:spcBef>
              <a:buNone/>
            </a:pPr>
            <a:r>
              <a:rPr lang="ru-RU" sz="2000" dirty="0" smtClean="0"/>
              <a:t>Конфигурация позволяет формировать первичные документы и специализированные отчеты по движению зерна и продукции, по следующим разделам: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количественный и качественный учет собственного (балансового) зерна и полученной в результате переработки продукции;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количественный и качественный учет зерна, поступившего в переработку (давальческое зерно) и полученной в результате переработки продукции;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количественный и качественный учет зерна, находящегося на ответственном хранении;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количественный и качественный учет зерна государственного фонда;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количественный учет нефтепродуктов и угля, находящихся на ответственном хранении.</a:t>
            </a:r>
          </a:p>
          <a:p>
            <a:pPr lvl="1">
              <a:spcBef>
                <a:spcPts val="600"/>
              </a:spcBef>
            </a:pPr>
            <a:endParaRPr lang="ru-RU" sz="2000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5787" y="2000240"/>
            <a:ext cx="142875" cy="144462"/>
            <a:chOff x="590" y="2755"/>
            <a:chExt cx="90" cy="91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85786" y="2998786"/>
            <a:ext cx="142875" cy="144462"/>
            <a:chOff x="590" y="2755"/>
            <a:chExt cx="90" cy="91"/>
          </a:xfrm>
        </p:grpSpPr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85787" y="3990979"/>
            <a:ext cx="142875" cy="144462"/>
            <a:chOff x="590" y="2755"/>
            <a:chExt cx="90" cy="91"/>
          </a:xfrm>
        </p:grpSpPr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85786" y="4660910"/>
            <a:ext cx="142875" cy="144462"/>
            <a:chOff x="590" y="2755"/>
            <a:chExt cx="90" cy="91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785786" y="5357826"/>
            <a:ext cx="142875" cy="144462"/>
            <a:chOff x="590" y="2755"/>
            <a:chExt cx="90" cy="91"/>
          </a:xfrm>
        </p:grpSpPr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перемещения зерна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42844" y="928670"/>
            <a:ext cx="8858312" cy="5357850"/>
            <a:chOff x="142844" y="928670"/>
            <a:chExt cx="8858312" cy="53578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42844" y="2786058"/>
              <a:ext cx="8858312" cy="3500462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Бухгалтерия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786050" y="928670"/>
              <a:ext cx="3571900" cy="1357322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Лаборатория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38" name="Блок-схема: документ 37"/>
            <p:cNvSpPr/>
            <p:nvPr/>
          </p:nvSpPr>
          <p:spPr>
            <a:xfrm>
              <a:off x="3929058" y="1277202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Документ «Проба зерна»</a:t>
              </a:r>
            </a:p>
          </p:txBody>
        </p:sp>
        <p:sp>
          <p:nvSpPr>
            <p:cNvPr id="47" name="Блок-схема: документ 46"/>
            <p:cNvSpPr/>
            <p:nvPr/>
          </p:nvSpPr>
          <p:spPr>
            <a:xfrm>
              <a:off x="3857620" y="2859080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«Перемещение зерна, продукции»</a:t>
              </a:r>
            </a:p>
          </p:txBody>
        </p:sp>
        <p:sp>
          <p:nvSpPr>
            <p:cNvPr id="48" name="Блок-схема: карточка 47"/>
            <p:cNvSpPr>
              <a:spLocks noChangeAspect="1"/>
            </p:cNvSpPr>
            <p:nvPr/>
          </p:nvSpPr>
          <p:spPr>
            <a:xfrm>
              <a:off x="1428728" y="2857496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«Книга количественно-качественного учета»</a:t>
              </a:r>
            </a:p>
          </p:txBody>
        </p:sp>
        <p:sp>
          <p:nvSpPr>
            <p:cNvPr id="49" name="Блок-схема: карточка 48"/>
            <p:cNvSpPr>
              <a:spLocks noChangeAspect="1"/>
            </p:cNvSpPr>
            <p:nvPr/>
          </p:nvSpPr>
          <p:spPr>
            <a:xfrm>
              <a:off x="6316550" y="2857496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«Движение зерна и продукции»</a:t>
              </a:r>
            </a:p>
          </p:txBody>
        </p:sp>
        <p:sp>
          <p:nvSpPr>
            <p:cNvPr id="37" name="Блок-схема: решение 36"/>
            <p:cNvSpPr/>
            <p:nvPr/>
          </p:nvSpPr>
          <p:spPr>
            <a:xfrm>
              <a:off x="3857620" y="4216402"/>
              <a:ext cx="1306800" cy="651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Собственное зерно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41" name="Блок-схема: документ 40"/>
            <p:cNvSpPr/>
            <p:nvPr/>
          </p:nvSpPr>
          <p:spPr>
            <a:xfrm>
              <a:off x="1428728" y="4214818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</a:t>
              </a:r>
              <a:r>
                <a:rPr lang="ru-RU" sz="900" dirty="0" err="1" smtClean="0">
                  <a:solidFill>
                    <a:schemeClr val="tx1"/>
                  </a:solidFill>
                </a:rPr>
                <a:t>Оприходование</a:t>
              </a:r>
              <a:r>
                <a:rPr lang="ru-RU" sz="900" dirty="0" smtClean="0">
                  <a:solidFill>
                    <a:schemeClr val="tx1"/>
                  </a:solidFill>
                </a:rPr>
                <a:t> ТМЗ»</a:t>
              </a:r>
            </a:p>
          </p:txBody>
        </p:sp>
        <p:sp>
          <p:nvSpPr>
            <p:cNvPr id="42" name="Блок-схема: документ 41"/>
            <p:cNvSpPr/>
            <p:nvPr/>
          </p:nvSpPr>
          <p:spPr>
            <a:xfrm>
              <a:off x="6337034" y="4214818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«Списание ТМЗ»</a:t>
              </a:r>
            </a:p>
          </p:txBody>
        </p:sp>
        <p:sp>
          <p:nvSpPr>
            <p:cNvPr id="43" name="Блок-схема: документ 42"/>
            <p:cNvSpPr/>
            <p:nvPr/>
          </p:nvSpPr>
          <p:spPr>
            <a:xfrm>
              <a:off x="3857620" y="5563482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«Перемещение ТМЗ»</a:t>
              </a:r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4384060" y="2354620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лево 29"/>
            <p:cNvSpPr/>
            <p:nvPr/>
          </p:nvSpPr>
          <p:spPr>
            <a:xfrm rot="16200000">
              <a:off x="4335982" y="3783942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лево 30"/>
            <p:cNvSpPr/>
            <p:nvPr/>
          </p:nvSpPr>
          <p:spPr>
            <a:xfrm rot="16200000">
              <a:off x="4327940" y="5141264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лево 31"/>
            <p:cNvSpPr/>
            <p:nvPr/>
          </p:nvSpPr>
          <p:spPr>
            <a:xfrm>
              <a:off x="3000364" y="4429132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лево 32"/>
            <p:cNvSpPr/>
            <p:nvPr/>
          </p:nvSpPr>
          <p:spPr>
            <a:xfrm>
              <a:off x="2928926" y="3071810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лево 33"/>
            <p:cNvSpPr/>
            <p:nvPr/>
          </p:nvSpPr>
          <p:spPr>
            <a:xfrm rot="10800000">
              <a:off x="5424198" y="3071810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лево 38"/>
            <p:cNvSpPr/>
            <p:nvPr/>
          </p:nvSpPr>
          <p:spPr>
            <a:xfrm rot="10800000">
              <a:off x="5429256" y="4429132"/>
              <a:ext cx="648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57232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Перемещение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3705" y="974154"/>
            <a:ext cx="8643998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Оформление операций перемещения зерна между структурными подразделениями, складами (силосами)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1988840"/>
            <a:ext cx="8638978" cy="30366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Схемы складских операций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3000372"/>
            <a:ext cx="4714908" cy="3357586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Бухгалтерия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2844" y="1142984"/>
            <a:ext cx="2357454" cy="1354512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Лаборатория (до переоформления)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8" name="Блок-схема: документ 37"/>
          <p:cNvSpPr/>
          <p:nvPr/>
        </p:nvSpPr>
        <p:spPr>
          <a:xfrm>
            <a:off x="642910" y="1277202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Документ «Проба зерна»</a:t>
            </a:r>
          </a:p>
        </p:txBody>
      </p:sp>
      <p:sp>
        <p:nvSpPr>
          <p:cNvPr id="47" name="Блок-схема: документ 46"/>
          <p:cNvSpPr/>
          <p:nvPr/>
        </p:nvSpPr>
        <p:spPr>
          <a:xfrm>
            <a:off x="1785918" y="3134590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Документ «Переоформление зерна из класса в класс»</a:t>
            </a:r>
          </a:p>
        </p:txBody>
      </p:sp>
      <p:sp>
        <p:nvSpPr>
          <p:cNvPr id="48" name="Блок-схема: карточка 47"/>
          <p:cNvSpPr>
            <a:spLocks noChangeAspect="1"/>
          </p:cNvSpPr>
          <p:nvPr/>
        </p:nvSpPr>
        <p:spPr>
          <a:xfrm>
            <a:off x="214282" y="4061700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Отчет «Книга количественно-качественного учета»</a:t>
            </a:r>
          </a:p>
        </p:txBody>
      </p:sp>
      <p:sp>
        <p:nvSpPr>
          <p:cNvPr id="49" name="Блок-схема: карточка 48"/>
          <p:cNvSpPr>
            <a:spLocks noChangeAspect="1"/>
          </p:cNvSpPr>
          <p:nvPr/>
        </p:nvSpPr>
        <p:spPr>
          <a:xfrm>
            <a:off x="3428992" y="4061700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Отчет «Движение зерна и продукции»</a:t>
            </a:r>
          </a:p>
        </p:txBody>
      </p:sp>
      <p:sp>
        <p:nvSpPr>
          <p:cNvPr id="42" name="Блок-схема: документ 41"/>
          <p:cNvSpPr/>
          <p:nvPr/>
        </p:nvSpPr>
        <p:spPr>
          <a:xfrm>
            <a:off x="1857356" y="4786322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«Списание ТМЗ»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1140166" y="2568934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6200000">
            <a:off x="2191810" y="4075428"/>
            <a:ext cx="508724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1357290" y="3714752"/>
            <a:ext cx="338336" cy="215898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10800000">
            <a:off x="3214679" y="3714751"/>
            <a:ext cx="357190" cy="214314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71736" y="1142984"/>
            <a:ext cx="2286016" cy="1354512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Лаборатория (после переоформления)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3071802" y="1277202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Документ «Проба зерна»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3528711" y="2568934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2066" y="2786058"/>
            <a:ext cx="3929090" cy="3571900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Бухгалтерия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50" name="Блок-схема: документ 49"/>
          <p:cNvSpPr/>
          <p:nvPr/>
        </p:nvSpPr>
        <p:spPr>
          <a:xfrm>
            <a:off x="6408472" y="2920276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Документ «Акт формирования товарных партий»</a:t>
            </a:r>
          </a:p>
        </p:txBody>
      </p:sp>
      <p:sp>
        <p:nvSpPr>
          <p:cNvPr id="51" name="Блок-схема: карточка 50"/>
          <p:cNvSpPr>
            <a:spLocks noChangeAspect="1"/>
          </p:cNvSpPr>
          <p:nvPr/>
        </p:nvSpPr>
        <p:spPr>
          <a:xfrm>
            <a:off x="5143504" y="3704510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Отчет «Книга количественно-качественного учета»</a:t>
            </a:r>
          </a:p>
        </p:txBody>
      </p:sp>
      <p:sp>
        <p:nvSpPr>
          <p:cNvPr id="52" name="Блок-схема: карточка 51"/>
          <p:cNvSpPr>
            <a:spLocks noChangeAspect="1"/>
          </p:cNvSpPr>
          <p:nvPr/>
        </p:nvSpPr>
        <p:spPr>
          <a:xfrm>
            <a:off x="7643834" y="3704510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Отчет «Движение зерна и продукции»</a:t>
            </a:r>
          </a:p>
        </p:txBody>
      </p:sp>
      <p:sp>
        <p:nvSpPr>
          <p:cNvPr id="57" name="Стрелка влево 56"/>
          <p:cNvSpPr/>
          <p:nvPr/>
        </p:nvSpPr>
        <p:spPr>
          <a:xfrm>
            <a:off x="5929322" y="3355978"/>
            <a:ext cx="338336" cy="215898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лево 57"/>
          <p:cNvSpPr/>
          <p:nvPr/>
        </p:nvSpPr>
        <p:spPr>
          <a:xfrm rot="10800000">
            <a:off x="7858148" y="3355978"/>
            <a:ext cx="357190" cy="214314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5072066" y="785794"/>
            <a:ext cx="399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Формирование товарных партий</a:t>
            </a:r>
            <a:endParaRPr lang="ru-RU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072066" y="1142984"/>
            <a:ext cx="3929090" cy="1143008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Лаборатория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63" name="Блок-схема: несколько документов 62"/>
          <p:cNvSpPr/>
          <p:nvPr/>
        </p:nvSpPr>
        <p:spPr>
          <a:xfrm>
            <a:off x="6408472" y="1285860"/>
            <a:ext cx="1306800" cy="651600"/>
          </a:xfrm>
          <a:prstGeom prst="flowChartMulti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Документ «Проба зерна»</a:t>
            </a: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6855206" y="2357430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-32" y="78579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Переоформление зерна из класса в класс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44450"/>
            <a:ext cx="624682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Переоформление зерна из класса в класс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0503" y="936131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Оформление операций по переоформлению зерна из класса в класс, с указанием качества зерна до и после переоформления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" y="1979458"/>
            <a:ext cx="8784300" cy="35093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60" y="44450"/>
            <a:ext cx="5533200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Формирование товарной партии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документов по регистрации операций смешивания зерна разного качества с целью получения партии зерна со средневзвешенным качеством.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" y="2060848"/>
            <a:ext cx="8967659" cy="39139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производства продукции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44" y="2786058"/>
            <a:ext cx="8858312" cy="3500462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Бухгалтерия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86050" y="928670"/>
            <a:ext cx="3571200" cy="1357200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Лаборатория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8" name="Блок-схема: документ 37"/>
          <p:cNvSpPr/>
          <p:nvPr/>
        </p:nvSpPr>
        <p:spPr>
          <a:xfrm>
            <a:off x="3908142" y="123387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Документ «Проба зерна»</a:t>
            </a:r>
          </a:p>
        </p:txBody>
      </p:sp>
      <p:sp>
        <p:nvSpPr>
          <p:cNvPr id="47" name="Блок-схема: документ 46"/>
          <p:cNvSpPr/>
          <p:nvPr/>
        </p:nvSpPr>
        <p:spPr>
          <a:xfrm>
            <a:off x="1785918" y="4071942"/>
            <a:ext cx="2143140" cy="857256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Документ «Акт - расчет выхода готовой продукции»</a:t>
            </a:r>
          </a:p>
        </p:txBody>
      </p:sp>
      <p:sp>
        <p:nvSpPr>
          <p:cNvPr id="48" name="Блок-схема: карточка 47"/>
          <p:cNvSpPr>
            <a:spLocks noChangeAspect="1"/>
          </p:cNvSpPr>
          <p:nvPr/>
        </p:nvSpPr>
        <p:spPr>
          <a:xfrm>
            <a:off x="5500694" y="5429264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Отчет «Сравнительный отчет по движению продукции»</a:t>
            </a:r>
          </a:p>
        </p:txBody>
      </p:sp>
      <p:sp>
        <p:nvSpPr>
          <p:cNvPr id="49" name="Блок-схема: карточка 48"/>
          <p:cNvSpPr>
            <a:spLocks noChangeAspect="1"/>
          </p:cNvSpPr>
          <p:nvPr/>
        </p:nvSpPr>
        <p:spPr>
          <a:xfrm>
            <a:off x="1785918" y="5419022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Отчет «Движение зерна и продукции»</a:t>
            </a:r>
          </a:p>
        </p:txBody>
      </p:sp>
      <p:sp>
        <p:nvSpPr>
          <p:cNvPr id="37" name="Блок-схема: решение 36"/>
          <p:cNvSpPr/>
          <p:nvPr/>
        </p:nvSpPr>
        <p:spPr>
          <a:xfrm>
            <a:off x="1285852" y="2928934"/>
            <a:ext cx="1306800" cy="651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Собственное зерно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1" name="Блок-схема: документ 40"/>
          <p:cNvSpPr/>
          <p:nvPr/>
        </p:nvSpPr>
        <p:spPr>
          <a:xfrm>
            <a:off x="7572396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«Качество продукции»</a:t>
            </a:r>
          </a:p>
        </p:txBody>
      </p:sp>
      <p:sp>
        <p:nvSpPr>
          <p:cNvPr id="42" name="Блок-схема: документ 41"/>
          <p:cNvSpPr/>
          <p:nvPr/>
        </p:nvSpPr>
        <p:spPr>
          <a:xfrm>
            <a:off x="5194026" y="4134722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«Отчет производства за смену»</a:t>
            </a:r>
          </a:p>
        </p:txBody>
      </p:sp>
      <p:sp>
        <p:nvSpPr>
          <p:cNvPr id="30" name="Блок-схема: карточка 29"/>
          <p:cNvSpPr>
            <a:spLocks noChangeAspect="1"/>
          </p:cNvSpPr>
          <p:nvPr/>
        </p:nvSpPr>
        <p:spPr>
          <a:xfrm>
            <a:off x="3571868" y="5419022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Отчет «Журнал количественно-качественного учета»</a:t>
            </a:r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7572396" y="4134722"/>
            <a:ext cx="1306800" cy="651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Собственное зерно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384060" y="2354620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 rot="16200000">
            <a:off x="1785356" y="3715314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лево 53"/>
          <p:cNvSpPr/>
          <p:nvPr/>
        </p:nvSpPr>
        <p:spPr>
          <a:xfrm rot="18900000">
            <a:off x="2493907" y="5024845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лево 54"/>
          <p:cNvSpPr/>
          <p:nvPr/>
        </p:nvSpPr>
        <p:spPr>
          <a:xfrm rot="13500000">
            <a:off x="3851229" y="5024845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решение 55"/>
          <p:cNvSpPr/>
          <p:nvPr/>
        </p:nvSpPr>
        <p:spPr>
          <a:xfrm>
            <a:off x="2928926" y="2928934"/>
            <a:ext cx="1306800" cy="651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0" dirty="0" smtClean="0">
                <a:solidFill>
                  <a:schemeClr val="tx1"/>
                </a:solidFill>
              </a:rPr>
              <a:t>Давальческое зерно</a:t>
            </a:r>
            <a:endParaRPr lang="ru-RU" sz="780" dirty="0">
              <a:solidFill>
                <a:schemeClr val="tx1"/>
              </a:solidFill>
            </a:endParaRPr>
          </a:p>
        </p:txBody>
      </p:sp>
      <p:sp>
        <p:nvSpPr>
          <p:cNvPr id="57" name="Стрелка влево 56"/>
          <p:cNvSpPr/>
          <p:nvPr/>
        </p:nvSpPr>
        <p:spPr>
          <a:xfrm rot="16200000">
            <a:off x="3428430" y="3715314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лево 57"/>
          <p:cNvSpPr/>
          <p:nvPr/>
        </p:nvSpPr>
        <p:spPr>
          <a:xfrm rot="10800000">
            <a:off x="4281190" y="4356007"/>
            <a:ext cx="648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лево 58"/>
          <p:cNvSpPr/>
          <p:nvPr/>
        </p:nvSpPr>
        <p:spPr>
          <a:xfrm rot="10800000">
            <a:off x="6710082" y="4357694"/>
            <a:ext cx="648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лево 59"/>
          <p:cNvSpPr/>
          <p:nvPr/>
        </p:nvSpPr>
        <p:spPr>
          <a:xfrm rot="16200000">
            <a:off x="8052444" y="4939489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лево 60"/>
          <p:cNvSpPr/>
          <p:nvPr/>
        </p:nvSpPr>
        <p:spPr>
          <a:xfrm>
            <a:off x="7000892" y="5572140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Производство готовой продукции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7007" y="101890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документов по расчету предполагаемого выхода и оприходованию готовой продукции из зерна.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" y="2084704"/>
            <a:ext cx="8988927" cy="35939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Производство готовой продукции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документов по регистрации качества производимой продукции, получение сводного отчета «Акт зачистки объединенный» по качеству и количеству переработанного зерна и произведенной продукции.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22471"/>
            <a:ext cx="5955541" cy="40007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отгрузки зерна и зерноотходов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142844" y="928670"/>
            <a:ext cx="8858312" cy="5357850"/>
            <a:chOff x="142844" y="928670"/>
            <a:chExt cx="8858312" cy="535785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42844" y="928670"/>
              <a:ext cx="5572164" cy="2214578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Бухгалтерия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6215074" y="928670"/>
              <a:ext cx="2786082" cy="3643338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Весовая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42844" y="3571876"/>
              <a:ext cx="5572164" cy="2714644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Бухгалтерия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215074" y="5072074"/>
              <a:ext cx="2786082" cy="1214446"/>
            </a:xfrm>
            <a:prstGeom prst="roundRect">
              <a:avLst>
                <a:gd name="adj" fmla="val 4934"/>
              </a:avLst>
            </a:prstGeom>
            <a:solidFill>
              <a:srgbClr val="0000FF">
                <a:alpha val="5098"/>
              </a:srgb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600" dirty="0" smtClean="0">
                  <a:solidFill>
                    <a:srgbClr val="0000FF"/>
                  </a:solidFill>
                </a:rPr>
                <a:t>Лаборатория</a:t>
              </a:r>
              <a:endParaRPr lang="ru-RU" sz="1600" dirty="0">
                <a:solidFill>
                  <a:srgbClr val="0000FF"/>
                </a:solidFill>
              </a:endParaRPr>
            </a:p>
          </p:txBody>
        </p:sp>
        <p:sp>
          <p:nvSpPr>
            <p:cNvPr id="40" name="Блок-схема: документ 39"/>
            <p:cNvSpPr/>
            <p:nvPr/>
          </p:nvSpPr>
          <p:spPr>
            <a:xfrm>
              <a:off x="6929454" y="5349168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Документ «Проба зерна»</a:t>
              </a:r>
            </a:p>
          </p:txBody>
        </p:sp>
        <p:sp>
          <p:nvSpPr>
            <p:cNvPr id="48" name="Блок-схема: карточка 47"/>
            <p:cNvSpPr>
              <a:spLocks noChangeAspect="1"/>
            </p:cNvSpPr>
            <p:nvPr/>
          </p:nvSpPr>
          <p:spPr>
            <a:xfrm>
              <a:off x="2571736" y="5490460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«Движение зерна и продукции»</a:t>
              </a:r>
            </a:p>
          </p:txBody>
        </p:sp>
        <p:sp>
          <p:nvSpPr>
            <p:cNvPr id="59" name="Блок-схема: решение 58"/>
            <p:cNvSpPr/>
            <p:nvPr/>
          </p:nvSpPr>
          <p:spPr>
            <a:xfrm>
              <a:off x="2265068" y="4572008"/>
              <a:ext cx="1306800" cy="651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Собственная продукция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0" name="Блок-схема: документ 59"/>
            <p:cNvSpPr/>
            <p:nvPr/>
          </p:nvSpPr>
          <p:spPr>
            <a:xfrm>
              <a:off x="4286248" y="4572008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«Реестр накладных на отгрузку зерна»</a:t>
              </a:r>
            </a:p>
          </p:txBody>
        </p:sp>
        <p:sp>
          <p:nvSpPr>
            <p:cNvPr id="61" name="Блок-схема: документ 60"/>
            <p:cNvSpPr/>
            <p:nvPr/>
          </p:nvSpPr>
          <p:spPr>
            <a:xfrm>
              <a:off x="285720" y="4572008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«Реализация ТМЗ и услуг»</a:t>
              </a:r>
            </a:p>
          </p:txBody>
        </p:sp>
        <p:sp>
          <p:nvSpPr>
            <p:cNvPr id="62" name="Блок-схема: документ 61"/>
            <p:cNvSpPr/>
            <p:nvPr/>
          </p:nvSpPr>
          <p:spPr>
            <a:xfrm>
              <a:off x="2214546" y="2143116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dirty="0" smtClean="0">
                  <a:solidFill>
                    <a:schemeClr val="tx1"/>
                  </a:solidFill>
                </a:rPr>
                <a:t>Документ «Приказ на отгрузку»</a:t>
              </a:r>
            </a:p>
          </p:txBody>
        </p:sp>
        <p:sp>
          <p:nvSpPr>
            <p:cNvPr id="65" name="Блок-схема: карточка 64"/>
            <p:cNvSpPr>
              <a:spLocks noChangeAspect="1"/>
            </p:cNvSpPr>
            <p:nvPr/>
          </p:nvSpPr>
          <p:spPr>
            <a:xfrm>
              <a:off x="2571736" y="3714752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«Книга количественно-качественного учета»</a:t>
              </a:r>
            </a:p>
          </p:txBody>
        </p:sp>
        <p:sp>
          <p:nvSpPr>
            <p:cNvPr id="66" name="Блок-схема: решение 65"/>
            <p:cNvSpPr/>
            <p:nvPr/>
          </p:nvSpPr>
          <p:spPr>
            <a:xfrm>
              <a:off x="285720" y="1000108"/>
              <a:ext cx="1306800" cy="651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Зерно на хранении</a:t>
              </a:r>
              <a:endParaRPr 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67" name="Блок-схема: документ 66"/>
            <p:cNvSpPr/>
            <p:nvPr/>
          </p:nvSpPr>
          <p:spPr>
            <a:xfrm>
              <a:off x="295448" y="2143116"/>
              <a:ext cx="1306800" cy="651600"/>
            </a:xfrm>
            <a:prstGeom prst="flowChart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«Зерновая расписка»</a:t>
              </a:r>
            </a:p>
          </p:txBody>
        </p:sp>
        <p:pic>
          <p:nvPicPr>
            <p:cNvPr id="71" name="Рисунок 70" descr="Untitle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7950" y="928670"/>
              <a:ext cx="1204323" cy="857256"/>
            </a:xfrm>
            <a:prstGeom prst="rect">
              <a:avLst/>
            </a:prstGeom>
          </p:spPr>
        </p:pic>
        <p:sp>
          <p:nvSpPr>
            <p:cNvPr id="73" name="Блок-схема: несколько документов 72"/>
            <p:cNvSpPr>
              <a:spLocks noChangeAspect="1"/>
            </p:cNvSpPr>
            <p:nvPr/>
          </p:nvSpPr>
          <p:spPr>
            <a:xfrm>
              <a:off x="7072330" y="2347188"/>
              <a:ext cx="1306368" cy="653184"/>
            </a:xfrm>
            <a:prstGeom prst="flowChartMultidocument">
              <a:avLst/>
            </a:prstGeom>
            <a:solidFill>
              <a:srgbClr val="FFFFC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 smtClean="0">
                  <a:solidFill>
                    <a:schemeClr val="tx1"/>
                  </a:solidFill>
                </a:rPr>
                <a:t>Документ «Отгрузка зерна»</a:t>
              </a:r>
            </a:p>
          </p:txBody>
        </p:sp>
        <p:sp>
          <p:nvSpPr>
            <p:cNvPr id="76" name="Блок-схема: карточка 75"/>
            <p:cNvSpPr>
              <a:spLocks noChangeAspect="1"/>
            </p:cNvSpPr>
            <p:nvPr/>
          </p:nvSpPr>
          <p:spPr>
            <a:xfrm>
              <a:off x="7643834" y="3571876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«Журнал регистрации взвешивания грузов на автомобильных весах»</a:t>
              </a:r>
            </a:p>
          </p:txBody>
        </p:sp>
        <p:sp>
          <p:nvSpPr>
            <p:cNvPr id="77" name="Блок-схема: карточка 76"/>
            <p:cNvSpPr>
              <a:spLocks noChangeAspect="1"/>
            </p:cNvSpPr>
            <p:nvPr/>
          </p:nvSpPr>
          <p:spPr>
            <a:xfrm>
              <a:off x="6286512" y="3571876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«Журнал регистрации взвешивания грузов на вагонных весах»</a:t>
              </a:r>
            </a:p>
          </p:txBody>
        </p:sp>
        <p:sp>
          <p:nvSpPr>
            <p:cNvPr id="44" name="Стрелка вниз 43"/>
            <p:cNvSpPr/>
            <p:nvPr/>
          </p:nvSpPr>
          <p:spPr>
            <a:xfrm rot="16200000">
              <a:off x="5786446" y="1857364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лево 44"/>
            <p:cNvSpPr/>
            <p:nvPr/>
          </p:nvSpPr>
          <p:spPr>
            <a:xfrm rot="16200000">
              <a:off x="765768" y="1786488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лево 45"/>
            <p:cNvSpPr/>
            <p:nvPr/>
          </p:nvSpPr>
          <p:spPr>
            <a:xfrm rot="10800000">
              <a:off x="1714480" y="2357430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решение 48"/>
            <p:cNvSpPr/>
            <p:nvPr/>
          </p:nvSpPr>
          <p:spPr>
            <a:xfrm>
              <a:off x="2214546" y="1000108"/>
              <a:ext cx="1306800" cy="6516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780" dirty="0" smtClean="0">
                  <a:solidFill>
                    <a:schemeClr val="tx1"/>
                  </a:solidFill>
                </a:rPr>
                <a:t>Давальческое</a:t>
              </a:r>
              <a:endParaRPr lang="ru-RU" sz="780" dirty="0">
                <a:solidFill>
                  <a:schemeClr val="tx1"/>
                </a:solidFill>
              </a:endParaRPr>
            </a:p>
          </p:txBody>
        </p:sp>
        <p:sp>
          <p:nvSpPr>
            <p:cNvPr id="50" name="Стрелка влево 49"/>
            <p:cNvSpPr/>
            <p:nvPr/>
          </p:nvSpPr>
          <p:spPr>
            <a:xfrm rot="16200000">
              <a:off x="2694594" y="1786488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Untitle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6710" y="928670"/>
              <a:ext cx="1161918" cy="954232"/>
            </a:xfrm>
            <a:prstGeom prst="rect">
              <a:avLst/>
            </a:prstGeom>
          </p:spPr>
        </p:pic>
        <p:sp>
          <p:nvSpPr>
            <p:cNvPr id="53" name="Стрелка влево 52"/>
            <p:cNvSpPr/>
            <p:nvPr/>
          </p:nvSpPr>
          <p:spPr>
            <a:xfrm rot="18900000">
              <a:off x="7953233" y="1953012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лево 53"/>
            <p:cNvSpPr/>
            <p:nvPr/>
          </p:nvSpPr>
          <p:spPr>
            <a:xfrm rot="13500000">
              <a:off x="7024538" y="1953011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низ 54"/>
            <p:cNvSpPr/>
            <p:nvPr/>
          </p:nvSpPr>
          <p:spPr>
            <a:xfrm>
              <a:off x="7429520" y="4643446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Стрелка вниз 84"/>
            <p:cNvSpPr/>
            <p:nvPr/>
          </p:nvSpPr>
          <p:spPr>
            <a:xfrm rot="5400000">
              <a:off x="5786446" y="5500702"/>
              <a:ext cx="360000" cy="360000"/>
            </a:xfrm>
            <a:prstGeom prst="down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Стрелка влево 85"/>
            <p:cNvSpPr/>
            <p:nvPr/>
          </p:nvSpPr>
          <p:spPr>
            <a:xfrm>
              <a:off x="3711372" y="4786322"/>
              <a:ext cx="432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Стрелка влево 86"/>
            <p:cNvSpPr/>
            <p:nvPr/>
          </p:nvSpPr>
          <p:spPr>
            <a:xfrm rot="18900000">
              <a:off x="3952704" y="5310597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Стрелка влево 87"/>
            <p:cNvSpPr/>
            <p:nvPr/>
          </p:nvSpPr>
          <p:spPr>
            <a:xfrm rot="2700000">
              <a:off x="3952705" y="4239027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трелка влево 88"/>
            <p:cNvSpPr/>
            <p:nvPr/>
          </p:nvSpPr>
          <p:spPr>
            <a:xfrm>
              <a:off x="1711108" y="4786322"/>
              <a:ext cx="432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Блок-схема: карточка 89"/>
            <p:cNvSpPr>
              <a:spLocks noChangeAspect="1"/>
            </p:cNvSpPr>
            <p:nvPr/>
          </p:nvSpPr>
          <p:spPr>
            <a:xfrm>
              <a:off x="4286248" y="2071678"/>
              <a:ext cx="1306368" cy="653184"/>
            </a:xfrm>
            <a:prstGeom prst="flowChartPunchedCard">
              <a:avLst/>
            </a:prstGeom>
            <a:solidFill>
              <a:srgbClr val="CDFFCD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 smtClean="0">
                  <a:solidFill>
                    <a:schemeClr val="tx1"/>
                  </a:solidFill>
                </a:rPr>
                <a:t>Отчет «Журнал регистрации приказов на отгрузку»</a:t>
              </a:r>
            </a:p>
          </p:txBody>
        </p:sp>
        <p:sp>
          <p:nvSpPr>
            <p:cNvPr id="47" name="Стрелка влево 46"/>
            <p:cNvSpPr/>
            <p:nvPr/>
          </p:nvSpPr>
          <p:spPr>
            <a:xfrm rot="18900000">
              <a:off x="6953101" y="3238895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лево 51"/>
            <p:cNvSpPr/>
            <p:nvPr/>
          </p:nvSpPr>
          <p:spPr>
            <a:xfrm rot="13500000">
              <a:off x="8024671" y="3238895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 влево 55"/>
            <p:cNvSpPr/>
            <p:nvPr/>
          </p:nvSpPr>
          <p:spPr>
            <a:xfrm rot="10800000">
              <a:off x="3714744" y="2357430"/>
              <a:ext cx="360000" cy="216000"/>
            </a:xfrm>
            <a:prstGeom prst="leftArrow">
              <a:avLst/>
            </a:prstGeom>
            <a:solidFill>
              <a:srgbClr val="D1B2E8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Отгрузка по приказу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Регистрация приказов на отгрузку зерна и зерноотходов с указанием качества, а также контроля объемов отгрузки при оформлении документов "Отгрузка </a:t>
            </a:r>
            <a:r>
              <a:rPr lang="ru-RU" sz="2000" dirty="0" smtClean="0"/>
              <a:t>зерна".</a:t>
            </a:r>
            <a:endParaRPr lang="ru-RU" sz="2000" dirty="0" smtClean="0"/>
          </a:p>
        </p:txBody>
      </p:sp>
      <p:sp>
        <p:nvSpPr>
          <p:cNvPr id="20" name="Стрелка углом 19"/>
          <p:cNvSpPr/>
          <p:nvPr/>
        </p:nvSpPr>
        <p:spPr>
          <a:xfrm>
            <a:off x="2082785" y="4963019"/>
            <a:ext cx="1500198" cy="857256"/>
          </a:xfrm>
          <a:prstGeom prst="bentArrow">
            <a:avLst>
              <a:gd name="adj1" fmla="val 22807"/>
              <a:gd name="adj2" fmla="val 25000"/>
              <a:gd name="adj3" fmla="val 50000"/>
              <a:gd name="adj4" fmla="val 49123"/>
            </a:avLst>
          </a:prstGeom>
          <a:solidFill>
            <a:srgbClr val="FFFFC9"/>
          </a:solidFill>
          <a:ln>
            <a:solidFill>
              <a:srgbClr val="FFC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6" y="1981075"/>
            <a:ext cx="7516769" cy="24560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05" y="3126384"/>
            <a:ext cx="5045120" cy="31839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3" descr="пер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Учет зерна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71" name="Picture 31" descr="Logo_Gradient_B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28596" y="857232"/>
            <a:ext cx="82868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spcBef>
                <a:spcPts val="600"/>
              </a:spcBef>
              <a:buNone/>
            </a:pPr>
            <a:r>
              <a:rPr lang="ru-RU" sz="2000" dirty="0" smtClean="0"/>
              <a:t>Подсистема «Элеватор» позволяет вести учет зерна и продукции по всем видам:</a:t>
            </a:r>
          </a:p>
          <a:p>
            <a:pPr marL="447675">
              <a:spcBef>
                <a:spcPts val="600"/>
              </a:spcBef>
              <a:buNone/>
            </a:pPr>
            <a:r>
              <a:rPr lang="ru-RU" sz="2000" dirty="0" smtClean="0"/>
              <a:t> собственного (балансового);</a:t>
            </a:r>
          </a:p>
          <a:p>
            <a:pPr marL="447675">
              <a:spcBef>
                <a:spcPts val="600"/>
              </a:spcBef>
              <a:buNone/>
            </a:pPr>
            <a:r>
              <a:rPr lang="ru-RU" sz="2000" dirty="0" smtClean="0"/>
              <a:t> давальческого (переданного на переработку);</a:t>
            </a:r>
          </a:p>
          <a:p>
            <a:pPr marL="447675">
              <a:spcBef>
                <a:spcPts val="600"/>
              </a:spcBef>
              <a:buNone/>
            </a:pPr>
            <a:r>
              <a:rPr lang="ru-RU" sz="2000" dirty="0" smtClean="0"/>
              <a:t> на хранении (зерно, переданное на ответственное хранение);</a:t>
            </a:r>
          </a:p>
          <a:p>
            <a:pPr marL="447675">
              <a:spcBef>
                <a:spcPts val="600"/>
              </a:spcBef>
              <a:buNone/>
            </a:pPr>
            <a:r>
              <a:rPr lang="ru-RU" sz="2000" dirty="0" smtClean="0"/>
              <a:t> государственного (зерно государственных ресурсов, находящегося на ответственном хранении).</a:t>
            </a:r>
          </a:p>
          <a:p>
            <a:pPr indent="361950">
              <a:spcBef>
                <a:spcPts val="600"/>
              </a:spcBef>
              <a:buNone/>
            </a:pPr>
            <a:endParaRPr lang="ru-RU" sz="2000" dirty="0" smtClean="0"/>
          </a:p>
          <a:p>
            <a:pPr indent="361950">
              <a:spcBef>
                <a:spcPts val="600"/>
              </a:spcBef>
              <a:buNone/>
            </a:pPr>
            <a:r>
              <a:rPr lang="ru-RU" sz="2000" dirty="0" smtClean="0"/>
              <a:t>Выбор вида учета осуществляется </a:t>
            </a:r>
            <a:r>
              <a:rPr lang="ru-RU" sz="2000" dirty="0" smtClean="0"/>
              <a:t>в реквизите «Вид операции» </a:t>
            </a:r>
            <a:r>
              <a:rPr lang="ru-RU" sz="2000" dirty="0" smtClean="0"/>
              <a:t>расположенной в </a:t>
            </a:r>
            <a:r>
              <a:rPr lang="ru-RU" sz="2000" dirty="0" smtClean="0"/>
              <a:t>шапке документа.</a:t>
            </a:r>
            <a:endParaRPr lang="ru-RU" sz="2000" dirty="0" smtClean="0"/>
          </a:p>
        </p:txBody>
      </p:sp>
      <p:grpSp>
        <p:nvGrpSpPr>
          <p:cNvPr id="75" name="Group 8"/>
          <p:cNvGrpSpPr>
            <a:grpSpLocks/>
          </p:cNvGrpSpPr>
          <p:nvPr/>
        </p:nvGrpSpPr>
        <p:grpSpPr bwMode="auto">
          <a:xfrm>
            <a:off x="785787" y="1690600"/>
            <a:ext cx="142875" cy="144462"/>
            <a:chOff x="590" y="2755"/>
            <a:chExt cx="90" cy="91"/>
          </a:xfrm>
        </p:grpSpPr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8" name="Group 8"/>
          <p:cNvGrpSpPr>
            <a:grpSpLocks/>
          </p:cNvGrpSpPr>
          <p:nvPr/>
        </p:nvGrpSpPr>
        <p:grpSpPr bwMode="auto">
          <a:xfrm>
            <a:off x="785787" y="2070092"/>
            <a:ext cx="142875" cy="144462"/>
            <a:chOff x="590" y="2755"/>
            <a:chExt cx="90" cy="91"/>
          </a:xfrm>
        </p:grpSpPr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" name="Group 8"/>
          <p:cNvGrpSpPr>
            <a:grpSpLocks/>
          </p:cNvGrpSpPr>
          <p:nvPr/>
        </p:nvGrpSpPr>
        <p:grpSpPr bwMode="auto">
          <a:xfrm>
            <a:off x="785786" y="2449584"/>
            <a:ext cx="142875" cy="144462"/>
            <a:chOff x="590" y="2755"/>
            <a:chExt cx="90" cy="91"/>
          </a:xfrm>
        </p:grpSpPr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4" name="Group 8"/>
          <p:cNvGrpSpPr>
            <a:grpSpLocks/>
          </p:cNvGrpSpPr>
          <p:nvPr/>
        </p:nvGrpSpPr>
        <p:grpSpPr bwMode="auto">
          <a:xfrm>
            <a:off x="785786" y="2833608"/>
            <a:ext cx="142875" cy="144462"/>
            <a:chOff x="590" y="2755"/>
            <a:chExt cx="90" cy="91"/>
          </a:xfrm>
        </p:grpSpPr>
        <p:sp>
          <p:nvSpPr>
            <p:cNvPr id="85" name="Freeform 9"/>
            <p:cNvSpPr>
              <a:spLocks/>
            </p:cNvSpPr>
            <p:nvPr/>
          </p:nvSpPr>
          <p:spPr bwMode="auto">
            <a:xfrm>
              <a:off x="590" y="2755"/>
              <a:ext cx="90" cy="91"/>
            </a:xfrm>
            <a:custGeom>
              <a:avLst/>
              <a:gdLst>
                <a:gd name="T0" fmla="*/ 1 w 269"/>
                <a:gd name="T1" fmla="*/ 0 h 271"/>
                <a:gd name="T2" fmla="*/ 1 w 269"/>
                <a:gd name="T3" fmla="*/ 0 h 271"/>
                <a:gd name="T4" fmla="*/ 1 w 269"/>
                <a:gd name="T5" fmla="*/ 0 h 271"/>
                <a:gd name="T6" fmla="*/ 1 w 269"/>
                <a:gd name="T7" fmla="*/ 0 h 271"/>
                <a:gd name="T8" fmla="*/ 1 w 269"/>
                <a:gd name="T9" fmla="*/ 0 h 271"/>
                <a:gd name="T10" fmla="*/ 1 w 269"/>
                <a:gd name="T11" fmla="*/ 0 h 271"/>
                <a:gd name="T12" fmla="*/ 1 w 269"/>
                <a:gd name="T13" fmla="*/ 0 h 271"/>
                <a:gd name="T14" fmla="*/ 1 w 269"/>
                <a:gd name="T15" fmla="*/ 1 h 271"/>
                <a:gd name="T16" fmla="*/ 1 w 269"/>
                <a:gd name="T17" fmla="*/ 1 h 271"/>
                <a:gd name="T18" fmla="*/ 1 w 269"/>
                <a:gd name="T19" fmla="*/ 1 h 271"/>
                <a:gd name="T20" fmla="*/ 1 w 269"/>
                <a:gd name="T21" fmla="*/ 1 h 271"/>
                <a:gd name="T22" fmla="*/ 1 w 269"/>
                <a:gd name="T23" fmla="*/ 1 h 271"/>
                <a:gd name="T24" fmla="*/ 1 w 269"/>
                <a:gd name="T25" fmla="*/ 1 h 271"/>
                <a:gd name="T26" fmla="*/ 1 w 269"/>
                <a:gd name="T27" fmla="*/ 1 h 271"/>
                <a:gd name="T28" fmla="*/ 1 w 269"/>
                <a:gd name="T29" fmla="*/ 1 h 271"/>
                <a:gd name="T30" fmla="*/ 1 w 269"/>
                <a:gd name="T31" fmla="*/ 1 h 271"/>
                <a:gd name="T32" fmla="*/ 0 w 269"/>
                <a:gd name="T33" fmla="*/ 1 h 271"/>
                <a:gd name="T34" fmla="*/ 0 w 269"/>
                <a:gd name="T35" fmla="*/ 1 h 271"/>
                <a:gd name="T36" fmla="*/ 0 w 269"/>
                <a:gd name="T37" fmla="*/ 1 h 271"/>
                <a:gd name="T38" fmla="*/ 0 w 269"/>
                <a:gd name="T39" fmla="*/ 1 h 271"/>
                <a:gd name="T40" fmla="*/ 0 w 269"/>
                <a:gd name="T41" fmla="*/ 1 h 271"/>
                <a:gd name="T42" fmla="*/ 0 w 269"/>
                <a:gd name="T43" fmla="*/ 1 h 271"/>
                <a:gd name="T44" fmla="*/ 0 w 269"/>
                <a:gd name="T45" fmla="*/ 1 h 271"/>
                <a:gd name="T46" fmla="*/ 0 w 269"/>
                <a:gd name="T47" fmla="*/ 1 h 271"/>
                <a:gd name="T48" fmla="*/ 0 w 269"/>
                <a:gd name="T49" fmla="*/ 1 h 271"/>
                <a:gd name="T50" fmla="*/ 0 w 269"/>
                <a:gd name="T51" fmla="*/ 0 h 271"/>
                <a:gd name="T52" fmla="*/ 0 w 269"/>
                <a:gd name="T53" fmla="*/ 0 h 271"/>
                <a:gd name="T54" fmla="*/ 0 w 269"/>
                <a:gd name="T55" fmla="*/ 0 h 271"/>
                <a:gd name="T56" fmla="*/ 0 w 269"/>
                <a:gd name="T57" fmla="*/ 0 h 271"/>
                <a:gd name="T58" fmla="*/ 0 w 269"/>
                <a:gd name="T59" fmla="*/ 0 h 271"/>
                <a:gd name="T60" fmla="*/ 0 w 269"/>
                <a:gd name="T61" fmla="*/ 0 h 271"/>
                <a:gd name="T62" fmla="*/ 0 w 269"/>
                <a:gd name="T63" fmla="*/ 0 h 2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9"/>
                <a:gd name="T97" fmla="*/ 0 h 271"/>
                <a:gd name="T98" fmla="*/ 269 w 269"/>
                <a:gd name="T99" fmla="*/ 271 h 2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9" h="271">
                  <a:moveTo>
                    <a:pt x="135" y="0"/>
                  </a:moveTo>
                  <a:lnTo>
                    <a:pt x="148" y="2"/>
                  </a:lnTo>
                  <a:lnTo>
                    <a:pt x="162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9" y="17"/>
                  </a:lnTo>
                  <a:lnTo>
                    <a:pt x="209" y="24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9" y="50"/>
                  </a:lnTo>
                  <a:lnTo>
                    <a:pt x="246" y="60"/>
                  </a:lnTo>
                  <a:lnTo>
                    <a:pt x="253" y="72"/>
                  </a:lnTo>
                  <a:lnTo>
                    <a:pt x="259" y="84"/>
                  </a:lnTo>
                  <a:lnTo>
                    <a:pt x="264" y="96"/>
                  </a:lnTo>
                  <a:lnTo>
                    <a:pt x="267" y="108"/>
                  </a:lnTo>
                  <a:lnTo>
                    <a:pt x="269" y="121"/>
                  </a:lnTo>
                  <a:lnTo>
                    <a:pt x="269" y="136"/>
                  </a:lnTo>
                  <a:lnTo>
                    <a:pt x="269" y="150"/>
                  </a:lnTo>
                  <a:lnTo>
                    <a:pt x="267" y="163"/>
                  </a:lnTo>
                  <a:lnTo>
                    <a:pt x="264" y="175"/>
                  </a:lnTo>
                  <a:lnTo>
                    <a:pt x="259" y="188"/>
                  </a:lnTo>
                  <a:lnTo>
                    <a:pt x="253" y="200"/>
                  </a:lnTo>
                  <a:lnTo>
                    <a:pt x="246" y="211"/>
                  </a:lnTo>
                  <a:lnTo>
                    <a:pt x="239" y="222"/>
                  </a:lnTo>
                  <a:lnTo>
                    <a:pt x="230" y="232"/>
                  </a:lnTo>
                  <a:lnTo>
                    <a:pt x="220" y="240"/>
                  </a:lnTo>
                  <a:lnTo>
                    <a:pt x="209" y="248"/>
                  </a:lnTo>
                  <a:lnTo>
                    <a:pt x="199" y="254"/>
                  </a:lnTo>
                  <a:lnTo>
                    <a:pt x="187" y="260"/>
                  </a:lnTo>
                  <a:lnTo>
                    <a:pt x="175" y="265"/>
                  </a:lnTo>
                  <a:lnTo>
                    <a:pt x="162" y="268"/>
                  </a:lnTo>
                  <a:lnTo>
                    <a:pt x="148" y="269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8"/>
                  </a:lnTo>
                  <a:lnTo>
                    <a:pt x="94" y="265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8"/>
                  </a:lnTo>
                  <a:lnTo>
                    <a:pt x="49" y="240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3" y="211"/>
                  </a:lnTo>
                  <a:lnTo>
                    <a:pt x="16" y="200"/>
                  </a:lnTo>
                  <a:lnTo>
                    <a:pt x="10" y="188"/>
                  </a:lnTo>
                  <a:lnTo>
                    <a:pt x="5" y="175"/>
                  </a:lnTo>
                  <a:lnTo>
                    <a:pt x="2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8"/>
                  </a:lnTo>
                  <a:lnTo>
                    <a:pt x="5" y="96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0"/>
                  </a:lnTo>
                  <a:lnTo>
                    <a:pt x="30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70" y="17"/>
                  </a:lnTo>
                  <a:lnTo>
                    <a:pt x="82" y="11"/>
                  </a:lnTo>
                  <a:lnTo>
                    <a:pt x="94" y="7"/>
                  </a:lnTo>
                  <a:lnTo>
                    <a:pt x="107" y="4"/>
                  </a:lnTo>
                  <a:lnTo>
                    <a:pt x="121" y="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94D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10"/>
            <p:cNvSpPr>
              <a:spLocks/>
            </p:cNvSpPr>
            <p:nvPr/>
          </p:nvSpPr>
          <p:spPr bwMode="auto">
            <a:xfrm>
              <a:off x="600" y="2767"/>
              <a:ext cx="79" cy="78"/>
            </a:xfrm>
            <a:custGeom>
              <a:avLst/>
              <a:gdLst>
                <a:gd name="T0" fmla="*/ 1 w 236"/>
                <a:gd name="T1" fmla="*/ 0 h 235"/>
                <a:gd name="T2" fmla="*/ 1 w 236"/>
                <a:gd name="T3" fmla="*/ 0 h 235"/>
                <a:gd name="T4" fmla="*/ 1 w 236"/>
                <a:gd name="T5" fmla="*/ 0 h 235"/>
                <a:gd name="T6" fmla="*/ 1 w 236"/>
                <a:gd name="T7" fmla="*/ 0 h 235"/>
                <a:gd name="T8" fmla="*/ 1 w 236"/>
                <a:gd name="T9" fmla="*/ 0 h 235"/>
                <a:gd name="T10" fmla="*/ 1 w 236"/>
                <a:gd name="T11" fmla="*/ 0 h 235"/>
                <a:gd name="T12" fmla="*/ 1 w 236"/>
                <a:gd name="T13" fmla="*/ 0 h 235"/>
                <a:gd name="T14" fmla="*/ 1 w 236"/>
                <a:gd name="T15" fmla="*/ 0 h 235"/>
                <a:gd name="T16" fmla="*/ 1 w 236"/>
                <a:gd name="T17" fmla="*/ 1 h 235"/>
                <a:gd name="T18" fmla="*/ 1 w 236"/>
                <a:gd name="T19" fmla="*/ 1 h 235"/>
                <a:gd name="T20" fmla="*/ 1 w 236"/>
                <a:gd name="T21" fmla="*/ 1 h 235"/>
                <a:gd name="T22" fmla="*/ 1 w 236"/>
                <a:gd name="T23" fmla="*/ 1 h 235"/>
                <a:gd name="T24" fmla="*/ 1 w 236"/>
                <a:gd name="T25" fmla="*/ 1 h 235"/>
                <a:gd name="T26" fmla="*/ 1 w 236"/>
                <a:gd name="T27" fmla="*/ 1 h 235"/>
                <a:gd name="T28" fmla="*/ 1 w 236"/>
                <a:gd name="T29" fmla="*/ 1 h 235"/>
                <a:gd name="T30" fmla="*/ 1 w 236"/>
                <a:gd name="T31" fmla="*/ 1 h 235"/>
                <a:gd name="T32" fmla="*/ 0 w 236"/>
                <a:gd name="T33" fmla="*/ 1 h 235"/>
                <a:gd name="T34" fmla="*/ 0 w 236"/>
                <a:gd name="T35" fmla="*/ 1 h 235"/>
                <a:gd name="T36" fmla="*/ 0 w 236"/>
                <a:gd name="T37" fmla="*/ 1 h 235"/>
                <a:gd name="T38" fmla="*/ 0 w 236"/>
                <a:gd name="T39" fmla="*/ 1 h 235"/>
                <a:gd name="T40" fmla="*/ 0 w 236"/>
                <a:gd name="T41" fmla="*/ 1 h 235"/>
                <a:gd name="T42" fmla="*/ 0 w 236"/>
                <a:gd name="T43" fmla="*/ 1 h 235"/>
                <a:gd name="T44" fmla="*/ 0 w 236"/>
                <a:gd name="T45" fmla="*/ 1 h 235"/>
                <a:gd name="T46" fmla="*/ 0 w 236"/>
                <a:gd name="T47" fmla="*/ 1 h 235"/>
                <a:gd name="T48" fmla="*/ 0 w 236"/>
                <a:gd name="T49" fmla="*/ 0 h 235"/>
                <a:gd name="T50" fmla="*/ 0 w 236"/>
                <a:gd name="T51" fmla="*/ 0 h 235"/>
                <a:gd name="T52" fmla="*/ 0 w 236"/>
                <a:gd name="T53" fmla="*/ 0 h 235"/>
                <a:gd name="T54" fmla="*/ 0 w 236"/>
                <a:gd name="T55" fmla="*/ 0 h 235"/>
                <a:gd name="T56" fmla="*/ 0 w 236"/>
                <a:gd name="T57" fmla="*/ 0 h 235"/>
                <a:gd name="T58" fmla="*/ 0 w 236"/>
                <a:gd name="T59" fmla="*/ 0 h 235"/>
                <a:gd name="T60" fmla="*/ 0 w 236"/>
                <a:gd name="T61" fmla="*/ 0 h 235"/>
                <a:gd name="T62" fmla="*/ 0 w 236"/>
                <a:gd name="T63" fmla="*/ 0 h 2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6"/>
                <a:gd name="T97" fmla="*/ 0 h 235"/>
                <a:gd name="T98" fmla="*/ 236 w 236"/>
                <a:gd name="T99" fmla="*/ 235 h 2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6" h="235">
                  <a:moveTo>
                    <a:pt x="118" y="0"/>
                  </a:moveTo>
                  <a:lnTo>
                    <a:pt x="130" y="1"/>
                  </a:lnTo>
                  <a:lnTo>
                    <a:pt x="142" y="2"/>
                  </a:lnTo>
                  <a:lnTo>
                    <a:pt x="153" y="5"/>
                  </a:lnTo>
                  <a:lnTo>
                    <a:pt x="163" y="10"/>
                  </a:lnTo>
                  <a:lnTo>
                    <a:pt x="174" y="14"/>
                  </a:lnTo>
                  <a:lnTo>
                    <a:pt x="184" y="20"/>
                  </a:lnTo>
                  <a:lnTo>
                    <a:pt x="193" y="27"/>
                  </a:lnTo>
                  <a:lnTo>
                    <a:pt x="201" y="35"/>
                  </a:lnTo>
                  <a:lnTo>
                    <a:pt x="209" y="43"/>
                  </a:lnTo>
                  <a:lnTo>
                    <a:pt x="215" y="52"/>
                  </a:lnTo>
                  <a:lnTo>
                    <a:pt x="221" y="62"/>
                  </a:lnTo>
                  <a:lnTo>
                    <a:pt x="226" y="72"/>
                  </a:lnTo>
                  <a:lnTo>
                    <a:pt x="230" y="83"/>
                  </a:lnTo>
                  <a:lnTo>
                    <a:pt x="233" y="94"/>
                  </a:lnTo>
                  <a:lnTo>
                    <a:pt x="235" y="106"/>
                  </a:lnTo>
                  <a:lnTo>
                    <a:pt x="236" y="118"/>
                  </a:lnTo>
                  <a:lnTo>
                    <a:pt x="235" y="130"/>
                  </a:lnTo>
                  <a:lnTo>
                    <a:pt x="233" y="141"/>
                  </a:lnTo>
                  <a:lnTo>
                    <a:pt x="230" y="152"/>
                  </a:lnTo>
                  <a:lnTo>
                    <a:pt x="226" y="163"/>
                  </a:lnTo>
                  <a:lnTo>
                    <a:pt x="221" y="174"/>
                  </a:lnTo>
                  <a:lnTo>
                    <a:pt x="215" y="184"/>
                  </a:lnTo>
                  <a:lnTo>
                    <a:pt x="209" y="192"/>
                  </a:lnTo>
                  <a:lnTo>
                    <a:pt x="201" y="201"/>
                  </a:lnTo>
                  <a:lnTo>
                    <a:pt x="193" y="208"/>
                  </a:lnTo>
                  <a:lnTo>
                    <a:pt x="184" y="215"/>
                  </a:lnTo>
                  <a:lnTo>
                    <a:pt x="174" y="221"/>
                  </a:lnTo>
                  <a:lnTo>
                    <a:pt x="163" y="226"/>
                  </a:lnTo>
                  <a:lnTo>
                    <a:pt x="153" y="230"/>
                  </a:lnTo>
                  <a:lnTo>
                    <a:pt x="142" y="233"/>
                  </a:lnTo>
                  <a:lnTo>
                    <a:pt x="130" y="234"/>
                  </a:lnTo>
                  <a:lnTo>
                    <a:pt x="118" y="235"/>
                  </a:lnTo>
                  <a:lnTo>
                    <a:pt x="106" y="234"/>
                  </a:lnTo>
                  <a:lnTo>
                    <a:pt x="94" y="233"/>
                  </a:lnTo>
                  <a:lnTo>
                    <a:pt x="82" y="230"/>
                  </a:lnTo>
                  <a:lnTo>
                    <a:pt x="72" y="226"/>
                  </a:lnTo>
                  <a:lnTo>
                    <a:pt x="62" y="221"/>
                  </a:lnTo>
                  <a:lnTo>
                    <a:pt x="52" y="215"/>
                  </a:lnTo>
                  <a:lnTo>
                    <a:pt x="42" y="208"/>
                  </a:lnTo>
                  <a:lnTo>
                    <a:pt x="35" y="201"/>
                  </a:lnTo>
                  <a:lnTo>
                    <a:pt x="27" y="192"/>
                  </a:lnTo>
                  <a:lnTo>
                    <a:pt x="20" y="184"/>
                  </a:lnTo>
                  <a:lnTo>
                    <a:pt x="14" y="174"/>
                  </a:lnTo>
                  <a:lnTo>
                    <a:pt x="9" y="163"/>
                  </a:lnTo>
                  <a:lnTo>
                    <a:pt x="6" y="152"/>
                  </a:lnTo>
                  <a:lnTo>
                    <a:pt x="2" y="141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3"/>
                  </a:lnTo>
                  <a:lnTo>
                    <a:pt x="9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27" y="43"/>
                  </a:lnTo>
                  <a:lnTo>
                    <a:pt x="35" y="35"/>
                  </a:lnTo>
                  <a:lnTo>
                    <a:pt x="42" y="27"/>
                  </a:lnTo>
                  <a:lnTo>
                    <a:pt x="52" y="20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2" y="5"/>
                  </a:lnTo>
                  <a:lnTo>
                    <a:pt x="94" y="2"/>
                  </a:lnTo>
                  <a:lnTo>
                    <a:pt x="106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5B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53136"/>
            <a:ext cx="4073597" cy="9361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Отгрузка по приказу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7008" y="93202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Контроль исполнения приказов на отгрузку при помощи отчета «Журнал </a:t>
            </a:r>
            <a:r>
              <a:rPr lang="ru-RU" sz="2000" dirty="0" smtClean="0"/>
              <a:t>приказов </a:t>
            </a:r>
            <a:r>
              <a:rPr lang="ru-RU" sz="2000" dirty="0" smtClean="0"/>
              <a:t>на отгрузку».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7" y="1847874"/>
            <a:ext cx="8885690" cy="31320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Отгрузка по приказу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Снятие с учета остатка по приказу с указанием причины закрытия.</a:t>
            </a:r>
          </a:p>
          <a:p>
            <a:pPr marL="0" indent="361950">
              <a:buNone/>
            </a:pPr>
            <a:r>
              <a:rPr lang="ru-RU" sz="2000" dirty="0" smtClean="0"/>
              <a:t>Предусмотрено автоматическое заполнение табличной части приказами по определенным условиям.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" y="2526089"/>
            <a:ext cx="8984759" cy="23090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Реестр на отгрузку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Формирование документов по пересчету зачтенного веса при отгрузке зерна с хранения в случае улучшения (ухудшения) качества.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60163"/>
            <a:ext cx="8175852" cy="42009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расчета стоимости услуг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928670"/>
            <a:ext cx="2286016" cy="3643338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36000" bIns="72000" rtlCol="0" anchor="b" anchorCtr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smtClean="0">
                <a:solidFill>
                  <a:srgbClr val="0000FF"/>
                </a:solidFill>
              </a:rPr>
              <a:t>1. Установка цен услуг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110982" y="4643446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642910" y="2267092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Документ «Установка цен услуг (Элеватор)»</a:t>
            </a:r>
          </a:p>
        </p:txBody>
      </p:sp>
      <p:sp>
        <p:nvSpPr>
          <p:cNvPr id="18" name="Блок-схема: карточка 17"/>
          <p:cNvSpPr>
            <a:spLocks noChangeAspect="1"/>
          </p:cNvSpPr>
          <p:nvPr/>
        </p:nvSpPr>
        <p:spPr>
          <a:xfrm>
            <a:off x="642910" y="3561634"/>
            <a:ext cx="1306368" cy="653184"/>
          </a:xfrm>
          <a:prstGeom prst="flowChartPunchedCard">
            <a:avLst/>
          </a:prstGeom>
          <a:solidFill>
            <a:srgbClr val="CDFFC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Отчет «Расценки на оказание услуг»</a:t>
            </a:r>
          </a:p>
        </p:txBody>
      </p:sp>
      <p:sp>
        <p:nvSpPr>
          <p:cNvPr id="19" name="Блок-схема: данные 18"/>
          <p:cNvSpPr/>
          <p:nvPr/>
        </p:nvSpPr>
        <p:spPr>
          <a:xfrm>
            <a:off x="642910" y="1061304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0" dirty="0" smtClean="0">
                <a:solidFill>
                  <a:schemeClr val="tx1"/>
                </a:solidFill>
              </a:rPr>
              <a:t>Справочник «Номенклатура»</a:t>
            </a:r>
            <a:endParaRPr lang="ru-RU" sz="780" dirty="0">
              <a:solidFill>
                <a:schemeClr val="tx1"/>
              </a:solidFill>
            </a:endParaRPr>
          </a:p>
        </p:txBody>
      </p:sp>
      <p:sp>
        <p:nvSpPr>
          <p:cNvPr id="20" name="Стрелка влево 19"/>
          <p:cNvSpPr/>
          <p:nvPr/>
        </p:nvSpPr>
        <p:spPr>
          <a:xfrm rot="16200000">
            <a:off x="1111544" y="1876868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00298" y="928670"/>
            <a:ext cx="3357586" cy="3643338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2. Описание формул расчета</a:t>
            </a:r>
          </a:p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(вид формулы – расчет стоимости услуг)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71736" y="1000108"/>
            <a:ext cx="1571636" cy="2714644"/>
          </a:xfrm>
          <a:prstGeom prst="roundRect">
            <a:avLst>
              <a:gd name="adj" fmla="val 4934"/>
            </a:avLst>
          </a:prstGeom>
          <a:solidFill>
            <a:srgbClr val="00B0F0">
              <a:alpha val="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rgbClr val="00B0F0"/>
                </a:solidFill>
              </a:rPr>
              <a:t>Простая формула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24" name="Блок-схема: данные 23"/>
          <p:cNvSpPr/>
          <p:nvPr/>
        </p:nvSpPr>
        <p:spPr>
          <a:xfrm>
            <a:off x="2714612" y="1285860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«Показатели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Блок-схема: данные 24"/>
          <p:cNvSpPr/>
          <p:nvPr/>
        </p:nvSpPr>
        <p:spPr>
          <a:xfrm>
            <a:off x="2714612" y="2563086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«Формулы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3192778" y="2140868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14810" y="1000108"/>
            <a:ext cx="1571636" cy="2714644"/>
          </a:xfrm>
          <a:prstGeom prst="roundRect">
            <a:avLst>
              <a:gd name="adj" fmla="val 4934"/>
            </a:avLst>
          </a:prstGeom>
          <a:solidFill>
            <a:srgbClr val="00B0F0">
              <a:alpha val="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rgbClr val="00B0F0"/>
                </a:solidFill>
              </a:rPr>
              <a:t>Сложная формула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28" name="Блок-схема: данные 27"/>
          <p:cNvSpPr/>
          <p:nvPr/>
        </p:nvSpPr>
        <p:spPr>
          <a:xfrm>
            <a:off x="4357686" y="1920144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«Формулы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29322" y="928670"/>
            <a:ext cx="3071834" cy="3643338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3. Установка соответствий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2" name="Блок-схема: данные 31"/>
          <p:cNvSpPr/>
          <p:nvPr/>
        </p:nvSpPr>
        <p:spPr>
          <a:xfrm>
            <a:off x="6122720" y="1785926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0" dirty="0" smtClean="0">
                <a:solidFill>
                  <a:schemeClr val="tx1"/>
                </a:solidFill>
              </a:rPr>
              <a:t>Справочник «Номенклатура»</a:t>
            </a:r>
            <a:endParaRPr lang="ru-RU" sz="780" dirty="0">
              <a:solidFill>
                <a:schemeClr val="tx1"/>
              </a:solidFill>
            </a:endParaRPr>
          </a:p>
        </p:txBody>
      </p:sp>
      <p:sp>
        <p:nvSpPr>
          <p:cNvPr id="33" name="Блок-схема: данные 32"/>
          <p:cNvSpPr/>
          <p:nvPr/>
        </p:nvSpPr>
        <p:spPr>
          <a:xfrm>
            <a:off x="7622918" y="1785926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«Формулы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Блок-схема: данные 33"/>
          <p:cNvSpPr/>
          <p:nvPr/>
        </p:nvSpPr>
        <p:spPr>
          <a:xfrm>
            <a:off x="6837100" y="3071810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80" dirty="0" smtClean="0">
                <a:solidFill>
                  <a:schemeClr val="tx1"/>
                </a:solidFill>
              </a:rPr>
              <a:t>Регистр сведений «Соответствие формул расчета услугам»</a:t>
            </a:r>
            <a:endParaRPr lang="ru-RU" sz="780" dirty="0">
              <a:solidFill>
                <a:schemeClr val="tx1"/>
              </a:solidFill>
            </a:endParaRPr>
          </a:p>
        </p:txBody>
      </p:sp>
      <p:sp>
        <p:nvSpPr>
          <p:cNvPr id="35" name="Стрелка влево 34"/>
          <p:cNvSpPr/>
          <p:nvPr/>
        </p:nvSpPr>
        <p:spPr>
          <a:xfrm rot="18900000">
            <a:off x="7688815" y="2667391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3500000">
            <a:off x="6810225" y="2667391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7283834" y="4643446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844" y="5072074"/>
            <a:ext cx="8858312" cy="1214446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4. Расчет стоимости услуг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9" name="Блок-схема: документ 38"/>
          <p:cNvSpPr/>
          <p:nvPr/>
        </p:nvSpPr>
        <p:spPr>
          <a:xfrm>
            <a:off x="2193630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«Реестр накладных на поступление зерна»</a:t>
            </a:r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5715008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«Расчет оказанных услуг»</a:t>
            </a:r>
          </a:p>
        </p:txBody>
      </p:sp>
      <p:sp>
        <p:nvSpPr>
          <p:cNvPr id="41" name="Стрелка влево 40"/>
          <p:cNvSpPr/>
          <p:nvPr/>
        </p:nvSpPr>
        <p:spPr>
          <a:xfrm rot="16200000">
            <a:off x="1142414" y="3133568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/>
          <p:cNvSpPr/>
          <p:nvPr/>
        </p:nvSpPr>
        <p:spPr>
          <a:xfrm rot="13500000">
            <a:off x="3985231" y="1688593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 rot="8100000">
            <a:off x="3985232" y="2595952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Установка цен услуг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Регистрация цен на услуги элеватора по организации и по договору с контрагентом.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2" y="1901651"/>
            <a:ext cx="8620921" cy="34614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Прайс-лист услуг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Формирование отчета «Расценки на оказание услуг» отображающего данные цен услуг по организации.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60197"/>
            <a:ext cx="8463884" cy="37866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Формулы расчета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произвольных формул для расчета сумм услуг, процента скидки для качественной характеристики и зачтенного веса для культуры.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495504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В формуле допускается применять:</a:t>
            </a:r>
          </a:p>
          <a:p>
            <a:pPr indent="361950">
              <a:buFont typeface="Arial" pitchFamily="34" charset="0"/>
              <a:buChar char="•"/>
            </a:pPr>
            <a:r>
              <a:rPr lang="ru-RU" sz="2000" dirty="0" smtClean="0"/>
              <a:t>показатели расчета;</a:t>
            </a:r>
          </a:p>
          <a:p>
            <a:pPr indent="361950">
              <a:buFont typeface="Arial" pitchFamily="34" charset="0"/>
              <a:buChar char="•"/>
            </a:pPr>
            <a:r>
              <a:rPr lang="ru-RU" sz="2000" dirty="0" smtClean="0"/>
              <a:t>математические функции (Макс, Мин, </a:t>
            </a:r>
            <a:r>
              <a:rPr lang="ru-RU" sz="2000" dirty="0" err="1" smtClean="0"/>
              <a:t>Окр</a:t>
            </a:r>
            <a:r>
              <a:rPr lang="ru-RU" sz="2000" dirty="0" smtClean="0"/>
              <a:t>, Цел);</a:t>
            </a:r>
          </a:p>
          <a:p>
            <a:pPr indent="361950">
              <a:buFont typeface="Arial" pitchFamily="34" charset="0"/>
              <a:buChar char="•"/>
            </a:pPr>
            <a:r>
              <a:rPr lang="ru-RU" sz="2000" dirty="0" smtClean="0"/>
              <a:t>условные выражения;</a:t>
            </a:r>
          </a:p>
          <a:p>
            <a:pPr indent="361950">
              <a:buFont typeface="Arial" pitchFamily="34" charset="0"/>
              <a:buChar char="•"/>
            </a:pPr>
            <a:r>
              <a:rPr lang="ru-RU" sz="2000" dirty="0" smtClean="0"/>
              <a:t>формулы, описанные ранее.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01452"/>
            <a:ext cx="5367540" cy="41506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Установка соответствий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7008" y="954777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Установка соответствий формул расчета услугам для автоматического расчета стоимостей услуг.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0" y="1962828"/>
            <a:ext cx="8584252" cy="36390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Указание вида услуг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Для автоматического расчета стоимости оказанных услуг, в документах необходимо указывать вид оказанных услуг (приемка, сушка, очистка, переработка, отгрузка)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3684" y="2469136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57188" eaLnBrk="1" hangingPunct="1"/>
            <a:r>
              <a:rPr lang="ru-RU" sz="2000" dirty="0" smtClean="0"/>
              <a:t>Соответствие видов услуг хранения номенклатуре настраивается в настройках параметров учета </a:t>
            </a:r>
            <a:r>
              <a:rPr lang="ru-RU" sz="2000" dirty="0" smtClean="0"/>
              <a:t>подсистемы (Элеватор</a:t>
            </a:r>
            <a:r>
              <a:rPr lang="ru-RU" sz="2000" dirty="0" smtClean="0"/>
              <a:t>) </a:t>
            </a:r>
            <a:r>
              <a:rPr lang="ru-RU" sz="2000" dirty="0" smtClean="0"/>
              <a:t>по гиперссылке «Услуги </a:t>
            </a:r>
            <a:r>
              <a:rPr lang="ru-RU" sz="2000" dirty="0" smtClean="0"/>
              <a:t>хранения».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061390"/>
            <a:ext cx="3710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sz="1600" dirty="0" smtClean="0">
                <a:solidFill>
                  <a:srgbClr val="FF0000"/>
                </a:solidFill>
              </a:rPr>
              <a:t>Примечание:</a:t>
            </a:r>
            <a:r>
              <a:rPr lang="ru-RU" sz="1600" dirty="0" smtClean="0"/>
              <a:t> Расчет стоимости хранения зерна государственных ресурсов может быть детализирован по видам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ресурсов зерна. Если детализация не требуется – можно указать одну номенклатуру для всех видов </a:t>
            </a:r>
            <a:r>
              <a:rPr lang="ru-RU" sz="1600" dirty="0" err="1" smtClean="0"/>
              <a:t>гос</a:t>
            </a:r>
            <a:r>
              <a:rPr lang="ru-RU" sz="1600" dirty="0" smtClean="0"/>
              <a:t>. ресурсов.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45" y="1901452"/>
            <a:ext cx="4662402" cy="5124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46" y="3450082"/>
            <a:ext cx="4403207" cy="29263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2" y="1481883"/>
            <a:ext cx="8990032" cy="4699843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Расчет сумм оказанных услуг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Автоматический расчет стоимости услуг при поступлении зерна.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248806" y="3133251"/>
            <a:ext cx="2286016" cy="285752"/>
          </a:xfrm>
          <a:prstGeom prst="wedgeRoundRectCallout">
            <a:avLst>
              <a:gd name="adj1" fmla="val -47115"/>
              <a:gd name="adj2" fmla="val 90157"/>
              <a:gd name="adj3" fmla="val 16667"/>
            </a:avLst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Расчет стоимости услуг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63689" y="4313313"/>
            <a:ext cx="2270394" cy="652632"/>
          </a:xfrm>
          <a:prstGeom prst="wedgeRoundRectCallout">
            <a:avLst>
              <a:gd name="adj1" fmla="val 26739"/>
              <a:gd name="adj2" fmla="val -141745"/>
              <a:gd name="adj3" fmla="val 16667"/>
            </a:avLst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Определение типа цен на услуги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13002" y="5307241"/>
            <a:ext cx="2571768" cy="500066"/>
          </a:xfrm>
          <a:prstGeom prst="wedgeRoundRectCallout">
            <a:avLst>
              <a:gd name="adj1" fmla="val 10351"/>
              <a:gd name="adj2" fmla="val 62990"/>
              <a:gd name="adj3" fmla="val 16667"/>
            </a:avLst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Информационная надпись установленного типа цен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143240" y="4286256"/>
            <a:ext cx="3143272" cy="1143008"/>
          </a:xfrm>
          <a:prstGeom prst="wedgeRoundRectCallout">
            <a:avLst>
              <a:gd name="adj1" fmla="val -28162"/>
              <a:gd name="adj2" fmla="val -62583"/>
              <a:gd name="adj3" fmla="val 16667"/>
            </a:avLst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Колонка для показателей, заполняемых пользователем вручную (отображаются если в формуле расчета услуги присутствуют такие показатели)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Складской учет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928670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Признак </a:t>
            </a:r>
            <a:r>
              <a:rPr lang="ru-RU" sz="2000" dirty="0" smtClean="0">
                <a:solidFill>
                  <a:srgbClr val="FF0000"/>
                </a:solidFill>
              </a:rPr>
              <a:t>«Вести складской учет в разрезе лицевых счетов» </a:t>
            </a:r>
            <a:r>
              <a:rPr lang="ru-RU" sz="2000" dirty="0" smtClean="0">
                <a:solidFill>
                  <a:srgbClr val="FF0000"/>
                </a:solidFill>
              </a:rPr>
              <a:t>необходимо устанавливать в том случае если </a:t>
            </a:r>
            <a:r>
              <a:rPr lang="ru-RU" sz="2000" dirty="0" smtClean="0">
                <a:solidFill>
                  <a:srgbClr val="FF0000"/>
                </a:solidFill>
              </a:rPr>
              <a:t>лицевой учет </a:t>
            </a:r>
            <a:r>
              <a:rPr lang="ru-RU" sz="2000" dirty="0" smtClean="0">
                <a:solidFill>
                  <a:srgbClr val="FF0000"/>
                </a:solidFill>
              </a:rPr>
              <a:t>зерна ведется неразрывно со складским учетом. Если необходимо вести складской учет и учет зерна по лицевым счетам раздельно, то признак устанавливать нет необходимости.  </a:t>
            </a:r>
            <a:r>
              <a:rPr lang="ru-RU" sz="2000" dirty="0" smtClean="0"/>
              <a:t>  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2068"/>
            <a:ext cx="5184576" cy="33508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5" y="2031819"/>
            <a:ext cx="8391779" cy="41187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Расчет сумм оказанных услуг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документов автоматического расчета стоимости оказанных услуг в разрезе номенклатуры и года урожая за период.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570412" y="1742098"/>
            <a:ext cx="4429156" cy="285752"/>
          </a:xfrm>
          <a:prstGeom prst="wedgeRoundRectCallout">
            <a:avLst>
              <a:gd name="adj1" fmla="val -19058"/>
              <a:gd name="adj2" fmla="val 125831"/>
              <a:gd name="adj3" fmla="val 16667"/>
            </a:avLst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Автоматическое заполнение оказанными услугами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Схема расчета процента скидки и зачтенного веса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071670" y="4429132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44" y="928670"/>
            <a:ext cx="4214842" cy="3429024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Описание формул расчета</a:t>
            </a:r>
          </a:p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(вид формулы – расчет процента скидки)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1764" y="1000108"/>
            <a:ext cx="1571636" cy="2714644"/>
          </a:xfrm>
          <a:prstGeom prst="roundRect">
            <a:avLst>
              <a:gd name="adj" fmla="val 4934"/>
            </a:avLst>
          </a:prstGeom>
          <a:solidFill>
            <a:srgbClr val="00B0F0">
              <a:alpha val="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rgbClr val="00B0F0"/>
                </a:solidFill>
              </a:rPr>
              <a:t>Простая формула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24" name="Блок-схема: данные 23"/>
          <p:cNvSpPr/>
          <p:nvPr/>
        </p:nvSpPr>
        <p:spPr>
          <a:xfrm>
            <a:off x="804640" y="1285860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«Показатели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Блок-схема: данные 24"/>
          <p:cNvSpPr/>
          <p:nvPr/>
        </p:nvSpPr>
        <p:spPr>
          <a:xfrm>
            <a:off x="804640" y="2563086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«Формулы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1282806" y="2140868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04838" y="1000108"/>
            <a:ext cx="1571636" cy="2714644"/>
          </a:xfrm>
          <a:prstGeom prst="roundRect">
            <a:avLst>
              <a:gd name="adj" fmla="val 4934"/>
            </a:avLst>
          </a:prstGeom>
          <a:solidFill>
            <a:srgbClr val="00B0F0">
              <a:alpha val="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rgbClr val="00B0F0"/>
                </a:solidFill>
              </a:rPr>
              <a:t>Сложная формула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28" name="Блок-схема: данные 27"/>
          <p:cNvSpPr/>
          <p:nvPr/>
        </p:nvSpPr>
        <p:spPr>
          <a:xfrm>
            <a:off x="2447714" y="1920144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«Формулы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6715140" y="4429132"/>
            <a:ext cx="360000" cy="360000"/>
          </a:xfrm>
          <a:prstGeom prst="down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844" y="4857760"/>
            <a:ext cx="5715040" cy="1428760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Расчет процента скидки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39" name="Блок-схема: документ 38"/>
          <p:cNvSpPr/>
          <p:nvPr/>
        </p:nvSpPr>
        <p:spPr>
          <a:xfrm>
            <a:off x="214282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«Реестр накладных на поступление зерна»</a:t>
            </a:r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3071802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</a:t>
            </a:r>
            <a:r>
              <a:rPr lang="ru-RU" sz="900" dirty="0" smtClean="0">
                <a:solidFill>
                  <a:schemeClr val="tx1"/>
                </a:solidFill>
              </a:rPr>
              <a:t>Акт-расчет выхода готовой продукции»</a:t>
            </a:r>
            <a:endParaRPr lang="ru-RU" sz="900" dirty="0" smtClean="0">
              <a:solidFill>
                <a:schemeClr val="tx1"/>
              </a:solidFill>
            </a:endParaRPr>
          </a:p>
        </p:txBody>
      </p:sp>
      <p:sp>
        <p:nvSpPr>
          <p:cNvPr id="42" name="Стрелка влево 41"/>
          <p:cNvSpPr/>
          <p:nvPr/>
        </p:nvSpPr>
        <p:spPr>
          <a:xfrm rot="13500000">
            <a:off x="2075259" y="1688593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 rot="8100000">
            <a:off x="2075260" y="2595952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86314" y="928670"/>
            <a:ext cx="4214842" cy="3429024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Описание формул расчета</a:t>
            </a:r>
          </a:p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(вид формулы – расчет зачтенного веса)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38964" y="1000108"/>
            <a:ext cx="1571636" cy="2714644"/>
          </a:xfrm>
          <a:prstGeom prst="roundRect">
            <a:avLst>
              <a:gd name="adj" fmla="val 4934"/>
            </a:avLst>
          </a:prstGeom>
          <a:solidFill>
            <a:srgbClr val="00B0F0">
              <a:alpha val="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rgbClr val="00B0F0"/>
                </a:solidFill>
              </a:rPr>
              <a:t>Простая формула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46" name="Блок-схема: данные 45"/>
          <p:cNvSpPr/>
          <p:nvPr/>
        </p:nvSpPr>
        <p:spPr>
          <a:xfrm>
            <a:off x="5481840" y="1285860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«Показатели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7" name="Блок-схема: данные 46"/>
          <p:cNvSpPr/>
          <p:nvPr/>
        </p:nvSpPr>
        <p:spPr>
          <a:xfrm>
            <a:off x="5481840" y="2563086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«Формулы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8" name="Стрелка влево 47"/>
          <p:cNvSpPr/>
          <p:nvPr/>
        </p:nvSpPr>
        <p:spPr>
          <a:xfrm rot="16200000">
            <a:off x="5960006" y="2140868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982038" y="1000108"/>
            <a:ext cx="1571636" cy="2714644"/>
          </a:xfrm>
          <a:prstGeom prst="roundRect">
            <a:avLst>
              <a:gd name="adj" fmla="val 4934"/>
            </a:avLst>
          </a:prstGeom>
          <a:solidFill>
            <a:srgbClr val="00B0F0">
              <a:alpha val="5098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rgbClr val="00B0F0"/>
                </a:solidFill>
              </a:rPr>
              <a:t>Сложная формула</a:t>
            </a:r>
            <a:endParaRPr lang="ru-RU" sz="1200" dirty="0">
              <a:solidFill>
                <a:srgbClr val="00B0F0"/>
              </a:solidFill>
            </a:endParaRPr>
          </a:p>
        </p:txBody>
      </p:sp>
      <p:sp>
        <p:nvSpPr>
          <p:cNvPr id="50" name="Блок-схема: данные 49"/>
          <p:cNvSpPr/>
          <p:nvPr/>
        </p:nvSpPr>
        <p:spPr>
          <a:xfrm>
            <a:off x="7124914" y="1920144"/>
            <a:ext cx="1306800" cy="651600"/>
          </a:xfrm>
          <a:prstGeom prst="flowChartInputOutput">
            <a:avLst/>
          </a:prstGeom>
          <a:solidFill>
            <a:srgbClr val="9797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Справочник «Формулы расчета»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1" name="Стрелка влево 50"/>
          <p:cNvSpPr/>
          <p:nvPr/>
        </p:nvSpPr>
        <p:spPr>
          <a:xfrm rot="13500000">
            <a:off x="6752459" y="1688593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 rot="8100000">
            <a:off x="6752460" y="2595952"/>
            <a:ext cx="360000" cy="216000"/>
          </a:xfrm>
          <a:prstGeom prst="leftArrow">
            <a:avLst/>
          </a:prstGeom>
          <a:solidFill>
            <a:srgbClr val="D1B2E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документ 52"/>
          <p:cNvSpPr/>
          <p:nvPr/>
        </p:nvSpPr>
        <p:spPr>
          <a:xfrm>
            <a:off x="1643042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«Реестр накладных на отгрузку зерна»</a:t>
            </a:r>
          </a:p>
        </p:txBody>
      </p:sp>
      <p:sp>
        <p:nvSpPr>
          <p:cNvPr id="54" name="Блок-схема: документ 53"/>
          <p:cNvSpPr/>
          <p:nvPr/>
        </p:nvSpPr>
        <p:spPr>
          <a:xfrm>
            <a:off x="4479646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«Акт зачистки объединенный»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929322" y="4857760"/>
            <a:ext cx="3071834" cy="1428760"/>
          </a:xfrm>
          <a:prstGeom prst="roundRect">
            <a:avLst>
              <a:gd name="adj" fmla="val 4934"/>
            </a:avLst>
          </a:prstGeom>
          <a:solidFill>
            <a:srgbClr val="0000FF">
              <a:alpha val="509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 smtClean="0">
                <a:solidFill>
                  <a:srgbClr val="0000FF"/>
                </a:solidFill>
              </a:rPr>
              <a:t>Расчет зачтенного веса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56" name="Блок-схема: документ 55"/>
          <p:cNvSpPr/>
          <p:nvPr/>
        </p:nvSpPr>
        <p:spPr>
          <a:xfrm>
            <a:off x="6091052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«Реестр накладных на поступление зерна»</a:t>
            </a:r>
          </a:p>
        </p:txBody>
      </p:sp>
      <p:sp>
        <p:nvSpPr>
          <p:cNvPr id="57" name="Блок-схема: документ 56"/>
          <p:cNvSpPr/>
          <p:nvPr/>
        </p:nvSpPr>
        <p:spPr>
          <a:xfrm>
            <a:off x="7519812" y="5286388"/>
            <a:ext cx="1306800" cy="651600"/>
          </a:xfrm>
          <a:prstGeom prst="flowChartDocument">
            <a:avLst/>
          </a:prstGeom>
          <a:solidFill>
            <a:srgbClr val="FFFFC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Документ «Реестр накладных на отгрузку зерна»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24719" y="3149742"/>
            <a:ext cx="5894563" cy="70788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none" anchor="ctr">
            <a:spAutoFit/>
          </a:bodyPr>
          <a:lstStyle/>
          <a:p>
            <a:pPr algn="ctr">
              <a:buFontTx/>
              <a:buNone/>
            </a:pPr>
            <a:r>
              <a:rPr lang="ru-RU" sz="40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Складской учет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Конфигурация предоставляет возможность вести складской  учет зерна (собственного, давальческого, государственного и на хранении) в разрезе силосов.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034" y="5302949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endParaRPr lang="ru-RU" dirty="0" smtClean="0"/>
          </a:p>
          <a:p>
            <a:pPr indent="361950"/>
            <a:r>
              <a:rPr lang="ru-RU" dirty="0" smtClean="0"/>
              <a:t>Признак ведения учета по силосам управляет возможностью выбирать силосы.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05701"/>
            <a:ext cx="5361549" cy="33774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" y="3168929"/>
            <a:ext cx="5133851" cy="17650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Показатели качества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Наиболее важной особенностью конфигурации «1С-Рейтинг: Элеватор» является регистрация неограниченного количества показателей качества (влажность, зерновая примесь, натура, запах и т.д.) для зерна и продукции с различными типами значений (строка, число и множество значений).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37" y="2177974"/>
            <a:ext cx="3812416" cy="41664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Базисные показатели качества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Регистрация базисных (нормативных) значений показателей качества зерна не только в целом для организации, в пределах определенного договора с контрагентом (владельца зерна), но и для расчета выхода продукции.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9" y="2348880"/>
            <a:ext cx="8141735" cy="36351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 descr="перв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836613"/>
            <a:ext cx="35036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0825" cy="747713"/>
          </a:xfrm>
          <a:prstGeom prst="rect">
            <a:avLst/>
          </a:prstGeom>
          <a:solidFill>
            <a:srgbClr val="9878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5532437" cy="652463"/>
          </a:xfrm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rgbClr val="F5B400"/>
                </a:solidFill>
              </a:rPr>
              <a:t>Возможности прикладного решения:</a:t>
            </a:r>
            <a:br>
              <a:rPr lang="ru-RU" sz="2400" dirty="0" smtClean="0">
                <a:solidFill>
                  <a:srgbClr val="F5B400"/>
                </a:solidFill>
              </a:rPr>
            </a:br>
            <a:r>
              <a:rPr lang="ru-RU" sz="2400" dirty="0" smtClean="0">
                <a:solidFill>
                  <a:srgbClr val="F5B400"/>
                </a:solidFill>
              </a:rPr>
              <a:t>Анализ качества</a:t>
            </a:r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792163"/>
            <a:ext cx="9144000" cy="36512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6415088"/>
            <a:ext cx="9144000" cy="312737"/>
          </a:xfrm>
          <a:prstGeom prst="rect">
            <a:avLst/>
          </a:prstGeom>
          <a:solidFill>
            <a:srgbClr val="F5B4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290513" y="6394450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794427"/>
                </a:solidFill>
              </a:rPr>
              <a:t>1С-Рейтинг: Элеватор</a:t>
            </a:r>
            <a:endParaRPr lang="ru-RU" sz="1600" dirty="0">
              <a:solidFill>
                <a:srgbClr val="794427"/>
              </a:solidFill>
            </a:endParaRPr>
          </a:p>
        </p:txBody>
      </p:sp>
      <p:pic>
        <p:nvPicPr>
          <p:cNvPr id="4114" name="Picture 31" descr="Logo_Gradient_B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85725"/>
            <a:ext cx="5762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32"/>
          <p:cNvSpPr txBox="1">
            <a:spLocks noChangeArrowheads="1"/>
          </p:cNvSpPr>
          <p:nvPr/>
        </p:nvSpPr>
        <p:spPr bwMode="auto">
          <a:xfrm>
            <a:off x="6643703" y="142875"/>
            <a:ext cx="250029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216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GymnasiaCompressed" pitchFamily="34" charset="0"/>
              </a:rPr>
              <a:t>1С-РЕЙТИНГ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8572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61950">
              <a:buNone/>
            </a:pPr>
            <a:r>
              <a:rPr lang="ru-RU" sz="2000" dirty="0" smtClean="0"/>
              <a:t>Формирование документов по учету качества зерна в момент определения лабораторной пробы при выполнении таких операций с зерном, как поступление, передача в переработку, отгрузка, перемещение и т.д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6" y="2188609"/>
            <a:ext cx="6135968" cy="41016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31301</TotalTime>
  <Words>2224</Words>
  <Application>Microsoft Office PowerPoint</Application>
  <PresentationFormat>Экран (4:3)</PresentationFormat>
  <Paragraphs>367</Paragraphs>
  <Slides>52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Arial</vt:lpstr>
      <vt:lpstr>GymnasiaCompressed</vt:lpstr>
      <vt:lpstr>Оформление по умолчанию</vt:lpstr>
      <vt:lpstr>1С-Рейтинг: Элеватор, редакции 4.0 для 1С:Предприятие 8  </vt:lpstr>
      <vt:lpstr>Назначение прикладного решения</vt:lpstr>
      <vt:lpstr>Назначение прикладного решения</vt:lpstr>
      <vt:lpstr>Возможности прикладного решения: Учет зерна</vt:lpstr>
      <vt:lpstr>Возможности прикладного решения: Складской учет</vt:lpstr>
      <vt:lpstr>Возможности прикладного решения: Складской учет</vt:lpstr>
      <vt:lpstr>Возможности прикладного решения: Показатели качества</vt:lpstr>
      <vt:lpstr>Возможности прикладного решения: Базисные показатели качества</vt:lpstr>
      <vt:lpstr>Возможности прикладного решения: Анализ качества</vt:lpstr>
      <vt:lpstr>Возможности прикладного решения: Показатели качества</vt:lpstr>
      <vt:lpstr>Возможности прикладного решения: Показатели качества в отчетах</vt:lpstr>
      <vt:lpstr>Возможности прикладного решения: Базисный выход продукции</vt:lpstr>
      <vt:lpstr>Возможности прикладного решения: Настройки пользователя</vt:lpstr>
      <vt:lpstr>Схема ввода начальных остатков зерна и продукции при переходе с ред. 2.0</vt:lpstr>
      <vt:lpstr>Схема ввода начальных остатков зерна и продукции при переходе с ред. 3.0</vt:lpstr>
      <vt:lpstr>Возможности прикладного решения: Зерновая расписка</vt:lpstr>
      <vt:lpstr>Возможности прикладного решения: Регистрация остатков</vt:lpstr>
      <vt:lpstr>Возможности прикладного решения: Движение зерна и продукции</vt:lpstr>
      <vt:lpstr>Возможности прикладного решения: Движение зерна и продукции</vt:lpstr>
      <vt:lpstr>Схема поступления зерна </vt:lpstr>
      <vt:lpstr>Возможности прикладного решения: Поступление зерна</vt:lpstr>
      <vt:lpstr>Возможности прикладного решения: Поступление зерна</vt:lpstr>
      <vt:lpstr>Возможности прикладного решения: Средневзвешенное качество</vt:lpstr>
      <vt:lpstr>Возможности прикладного решения: Реестр на поступление зерна</vt:lpstr>
      <vt:lpstr>Возможности прикладного решения: Количественно-качественный учет</vt:lpstr>
      <vt:lpstr>Схема улучшения качества зерна</vt:lpstr>
      <vt:lpstr>Возможности прикладного решения: Подработка зерна</vt:lpstr>
      <vt:lpstr>Возможности прикладного решения: Журнал подработки</vt:lpstr>
      <vt:lpstr>Возможности прикладного решения: Списание негодных отходов</vt:lpstr>
      <vt:lpstr>Схема перемещения зерна</vt:lpstr>
      <vt:lpstr>Возможности прикладного решения: Перемещение</vt:lpstr>
      <vt:lpstr>Схемы складских операций</vt:lpstr>
      <vt:lpstr>Возможности прикладного решения: Переоформление зерна из класса в класс</vt:lpstr>
      <vt:lpstr>Возможности прикладного решения: Формирование товарной партии</vt:lpstr>
      <vt:lpstr>Схема производства продукции</vt:lpstr>
      <vt:lpstr>Возможности прикладного решения: Производство готовой продукции</vt:lpstr>
      <vt:lpstr>Возможности прикладного решения: Производство готовой продукции</vt:lpstr>
      <vt:lpstr>Схема отгрузки зерна и зерноотходов</vt:lpstr>
      <vt:lpstr>Возможности прикладного решения: Отгрузка по приказу</vt:lpstr>
      <vt:lpstr>Возможности прикладного решения: Отгрузка по приказу</vt:lpstr>
      <vt:lpstr>Возможности прикладного решения: Отгрузка по приказу</vt:lpstr>
      <vt:lpstr>Возможности прикладного решения: Реестр на отгрузку</vt:lpstr>
      <vt:lpstr>Схема расчета стоимости услуг</vt:lpstr>
      <vt:lpstr>Возможности прикладного решения: Установка цен услуг</vt:lpstr>
      <vt:lpstr>Возможности прикладного решения: Прайс-лист услуг</vt:lpstr>
      <vt:lpstr>Возможности прикладного решения: Формулы расчета</vt:lpstr>
      <vt:lpstr>Возможности прикладного решения: Установка соответствий</vt:lpstr>
      <vt:lpstr>Возможности прикладного решения: Указание вида услуг</vt:lpstr>
      <vt:lpstr>Возможности прикладного решения: Расчет сумм оказанных услуг</vt:lpstr>
      <vt:lpstr>Возможности прикладного решения: Расчет сумм оказанных услуг</vt:lpstr>
      <vt:lpstr>Схема расчета процента скидки и зачтенного веса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1 квартала 2007 года  Общее собрание</dc:title>
  <dc:creator>Ivanchenko</dc:creator>
  <cp:lastModifiedBy>Анастасия Р. Шумакова</cp:lastModifiedBy>
  <cp:revision>515</cp:revision>
  <dcterms:created xsi:type="dcterms:W3CDTF">2007-11-01T20:22:18Z</dcterms:created>
  <dcterms:modified xsi:type="dcterms:W3CDTF">2022-08-23T08:42:00Z</dcterms:modified>
</cp:coreProperties>
</file>